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310" r:id="rId2"/>
    <p:sldId id="339" r:id="rId3"/>
    <p:sldId id="313" r:id="rId4"/>
    <p:sldId id="321" r:id="rId5"/>
    <p:sldId id="322" r:id="rId6"/>
    <p:sldId id="341" r:id="rId7"/>
    <p:sldId id="324" r:id="rId8"/>
    <p:sldId id="325" r:id="rId9"/>
    <p:sldId id="326" r:id="rId10"/>
    <p:sldId id="327" r:id="rId11"/>
    <p:sldId id="328" r:id="rId12"/>
    <p:sldId id="329" r:id="rId13"/>
    <p:sldId id="345" r:id="rId14"/>
    <p:sldId id="331" r:id="rId15"/>
    <p:sldId id="332" r:id="rId16"/>
    <p:sldId id="333" r:id="rId17"/>
    <p:sldId id="334" r:id="rId18"/>
    <p:sldId id="335" r:id="rId19"/>
    <p:sldId id="346" r:id="rId20"/>
    <p:sldId id="348" r:id="rId21"/>
    <p:sldId id="303" r:id="rId22"/>
  </p:sldIdLst>
  <p:sldSz cx="9144000" cy="5143500" type="screen16x9"/>
  <p:notesSz cx="6858000" cy="9144000"/>
  <p:defaultTextStyle>
    <a:defPPr>
      <a:defRPr lang="zh-CN"/>
    </a:defPPr>
    <a:lvl1pPr marL="0" algn="l" defTabSz="815975" rtl="0" eaLnBrk="1" latinLnBrk="0" hangingPunct="1">
      <a:defRPr sz="1600" kern="1200">
        <a:solidFill>
          <a:schemeClr val="tx1"/>
        </a:solidFill>
        <a:latin typeface="+mn-lt"/>
        <a:ea typeface="+mn-ea"/>
        <a:cs typeface="+mn-cs"/>
      </a:defRPr>
    </a:lvl1pPr>
    <a:lvl2pPr marL="408305" algn="l" defTabSz="815975" rtl="0" eaLnBrk="1" latinLnBrk="0" hangingPunct="1">
      <a:defRPr sz="1600" kern="1200">
        <a:solidFill>
          <a:schemeClr val="tx1"/>
        </a:solidFill>
        <a:latin typeface="+mn-lt"/>
        <a:ea typeface="+mn-ea"/>
        <a:cs typeface="+mn-cs"/>
      </a:defRPr>
    </a:lvl2pPr>
    <a:lvl3pPr marL="815975" algn="l" defTabSz="815975" rtl="0" eaLnBrk="1" latinLnBrk="0" hangingPunct="1">
      <a:defRPr sz="1600" kern="1200">
        <a:solidFill>
          <a:schemeClr val="tx1"/>
        </a:solidFill>
        <a:latin typeface="+mn-lt"/>
        <a:ea typeface="+mn-ea"/>
        <a:cs typeface="+mn-cs"/>
      </a:defRPr>
    </a:lvl3pPr>
    <a:lvl4pPr marL="1224280" algn="l" defTabSz="815975" rtl="0" eaLnBrk="1" latinLnBrk="0" hangingPunct="1">
      <a:defRPr sz="1600" kern="1200">
        <a:solidFill>
          <a:schemeClr val="tx1"/>
        </a:solidFill>
        <a:latin typeface="+mn-lt"/>
        <a:ea typeface="+mn-ea"/>
        <a:cs typeface="+mn-cs"/>
      </a:defRPr>
    </a:lvl4pPr>
    <a:lvl5pPr marL="1632585" algn="l" defTabSz="815975" rtl="0" eaLnBrk="1" latinLnBrk="0" hangingPunct="1">
      <a:defRPr sz="1600" kern="1200">
        <a:solidFill>
          <a:schemeClr val="tx1"/>
        </a:solidFill>
        <a:latin typeface="+mn-lt"/>
        <a:ea typeface="+mn-ea"/>
        <a:cs typeface="+mn-cs"/>
      </a:defRPr>
    </a:lvl5pPr>
    <a:lvl6pPr marL="2040890" algn="l" defTabSz="815975" rtl="0" eaLnBrk="1" latinLnBrk="0" hangingPunct="1">
      <a:defRPr sz="1600" kern="1200">
        <a:solidFill>
          <a:schemeClr val="tx1"/>
        </a:solidFill>
        <a:latin typeface="+mn-lt"/>
        <a:ea typeface="+mn-ea"/>
        <a:cs typeface="+mn-cs"/>
      </a:defRPr>
    </a:lvl6pPr>
    <a:lvl7pPr marL="2448560" algn="l" defTabSz="815975" rtl="0" eaLnBrk="1" latinLnBrk="0" hangingPunct="1">
      <a:defRPr sz="1600" kern="1200">
        <a:solidFill>
          <a:schemeClr val="tx1"/>
        </a:solidFill>
        <a:latin typeface="+mn-lt"/>
        <a:ea typeface="+mn-ea"/>
        <a:cs typeface="+mn-cs"/>
      </a:defRPr>
    </a:lvl7pPr>
    <a:lvl8pPr marL="2856865" algn="l" defTabSz="815975" rtl="0" eaLnBrk="1" latinLnBrk="0" hangingPunct="1">
      <a:defRPr sz="1600" kern="1200">
        <a:solidFill>
          <a:schemeClr val="tx1"/>
        </a:solidFill>
        <a:latin typeface="+mn-lt"/>
        <a:ea typeface="+mn-ea"/>
        <a:cs typeface="+mn-cs"/>
      </a:defRPr>
    </a:lvl8pPr>
    <a:lvl9pPr marL="3265170" algn="l" defTabSz="815975" rtl="0" eaLnBrk="1" latinLnBrk="0" hangingPunct="1">
      <a:defRPr sz="1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6FA0"/>
    <a:srgbClr val="0A0A0D"/>
    <a:srgbClr val="384657"/>
    <a:srgbClr val="78889E"/>
    <a:srgbClr val="6182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491" autoAdjust="0"/>
    <p:restoredTop sz="97758" autoAdjust="0"/>
  </p:normalViewPr>
  <p:slideViewPr>
    <p:cSldViewPr>
      <p:cViewPr varScale="1">
        <p:scale>
          <a:sx n="104" d="100"/>
          <a:sy n="104" d="100"/>
        </p:scale>
        <p:origin x="92" y="656"/>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54" d="100"/>
          <a:sy n="54" d="100"/>
        </p:scale>
        <p:origin x="-292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17E379-FDC5-4F45-BD11-28C7F553FF98}" type="datetimeFigureOut">
              <a:rPr lang="zh-CN" altLang="en-US" smtClean="0"/>
              <a:t>2017/7/21</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59D7536-2951-4F03-B4A9-0087688F3A08}" type="slidenum">
              <a:rPr lang="zh-CN" altLang="en-US" smtClean="0"/>
              <a:t>‹#›</a:t>
            </a:fld>
            <a:endParaRPr lang="zh-CN" altLang="en-US"/>
          </a:p>
        </p:txBody>
      </p:sp>
    </p:spTree>
    <p:extLst>
      <p:ext uri="{BB962C8B-B14F-4D97-AF65-F5344CB8AC3E}">
        <p14:creationId xmlns:p14="http://schemas.microsoft.com/office/powerpoint/2010/main" val="16487299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2.png>
</file>

<file path=ppt/media/image3.png>
</file>

<file path=ppt/media/image4.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99EFDE1-967F-4398-96C3-F9FC62F97EF7}" type="datetimeFigureOut">
              <a:rPr lang="zh-CN" altLang="en-US" smtClean="0"/>
              <a:t>2017/7/21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AF8B3-4DC6-4D1D-B3CF-983FCF34B1A8}" type="slidenum">
              <a:rPr lang="zh-CN" altLang="en-US" smtClean="0"/>
              <a:t>‹#›</a:t>
            </a:fld>
            <a:endParaRPr lang="zh-CN" altLang="en-US"/>
          </a:p>
        </p:txBody>
      </p:sp>
    </p:spTree>
    <p:extLst>
      <p:ext uri="{BB962C8B-B14F-4D97-AF65-F5344CB8AC3E}">
        <p14:creationId xmlns:p14="http://schemas.microsoft.com/office/powerpoint/2010/main" val="122511874"/>
      </p:ext>
    </p:extLst>
  </p:cSld>
  <p:clrMap bg1="lt1" tx1="dk1" bg2="lt2" tx2="dk2" accent1="accent1" accent2="accent2" accent3="accent3" accent4="accent4" accent5="accent5" accent6="accent6" hlink="hlink" folHlink="folHlink"/>
  <p:notesStyle>
    <a:lvl1pPr marL="0" algn="l" defTabSz="367030" rtl="0" eaLnBrk="1" latinLnBrk="0" hangingPunct="1">
      <a:defRPr sz="500" kern="1200">
        <a:solidFill>
          <a:schemeClr val="tx1"/>
        </a:solidFill>
        <a:latin typeface="+mn-lt"/>
        <a:ea typeface="+mn-ea"/>
        <a:cs typeface="+mn-cs"/>
      </a:defRPr>
    </a:lvl1pPr>
    <a:lvl2pPr marL="183515" algn="l" defTabSz="367030" rtl="0" eaLnBrk="1" latinLnBrk="0" hangingPunct="1">
      <a:defRPr sz="500" kern="1200">
        <a:solidFill>
          <a:schemeClr val="tx1"/>
        </a:solidFill>
        <a:latin typeface="+mn-lt"/>
        <a:ea typeface="+mn-ea"/>
        <a:cs typeface="+mn-cs"/>
      </a:defRPr>
    </a:lvl2pPr>
    <a:lvl3pPr marL="367030" algn="l" defTabSz="367030" rtl="0" eaLnBrk="1" latinLnBrk="0" hangingPunct="1">
      <a:defRPr sz="500" kern="1200">
        <a:solidFill>
          <a:schemeClr val="tx1"/>
        </a:solidFill>
        <a:latin typeface="+mn-lt"/>
        <a:ea typeface="+mn-ea"/>
        <a:cs typeface="+mn-cs"/>
      </a:defRPr>
    </a:lvl3pPr>
    <a:lvl4pPr marL="551180" algn="l" defTabSz="367030" rtl="0" eaLnBrk="1" latinLnBrk="0" hangingPunct="1">
      <a:defRPr sz="500" kern="1200">
        <a:solidFill>
          <a:schemeClr val="tx1"/>
        </a:solidFill>
        <a:latin typeface="+mn-lt"/>
        <a:ea typeface="+mn-ea"/>
        <a:cs typeface="+mn-cs"/>
      </a:defRPr>
    </a:lvl4pPr>
    <a:lvl5pPr marL="734695" algn="l" defTabSz="367030" rtl="0" eaLnBrk="1" latinLnBrk="0" hangingPunct="1">
      <a:defRPr sz="500" kern="1200">
        <a:solidFill>
          <a:schemeClr val="tx1"/>
        </a:solidFill>
        <a:latin typeface="+mn-lt"/>
        <a:ea typeface="+mn-ea"/>
        <a:cs typeface="+mn-cs"/>
      </a:defRPr>
    </a:lvl5pPr>
    <a:lvl6pPr marL="918210" algn="l" defTabSz="367030" rtl="0" eaLnBrk="1" latinLnBrk="0" hangingPunct="1">
      <a:defRPr sz="500" kern="1200">
        <a:solidFill>
          <a:schemeClr val="tx1"/>
        </a:solidFill>
        <a:latin typeface="+mn-lt"/>
        <a:ea typeface="+mn-ea"/>
        <a:cs typeface="+mn-cs"/>
      </a:defRPr>
    </a:lvl6pPr>
    <a:lvl7pPr marL="1101725" algn="l" defTabSz="367030" rtl="0" eaLnBrk="1" latinLnBrk="0" hangingPunct="1">
      <a:defRPr sz="500" kern="1200">
        <a:solidFill>
          <a:schemeClr val="tx1"/>
        </a:solidFill>
        <a:latin typeface="+mn-lt"/>
        <a:ea typeface="+mn-ea"/>
        <a:cs typeface="+mn-cs"/>
      </a:defRPr>
    </a:lvl7pPr>
    <a:lvl8pPr marL="1285875" algn="l" defTabSz="367030" rtl="0" eaLnBrk="1" latinLnBrk="0" hangingPunct="1">
      <a:defRPr sz="500" kern="1200">
        <a:solidFill>
          <a:schemeClr val="tx1"/>
        </a:solidFill>
        <a:latin typeface="+mn-lt"/>
        <a:ea typeface="+mn-ea"/>
        <a:cs typeface="+mn-cs"/>
      </a:defRPr>
    </a:lvl8pPr>
    <a:lvl9pPr marL="1469390" algn="l" defTabSz="367030" rtl="0" eaLnBrk="1" latinLnBrk="0" hangingPunct="1">
      <a:defRPr sz="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6A759B7-4741-498C-AE10-9B006D25A015}" type="slidenum">
              <a:rPr lang="zh-CN" altLang="en-US" smtClean="0"/>
              <a:t>4</a:t>
            </a:fld>
            <a:endParaRPr lang="zh-CN" altLang="en-US"/>
          </a:p>
        </p:txBody>
      </p:sp>
    </p:spTree>
    <p:extLst>
      <p:ext uri="{BB962C8B-B14F-4D97-AF65-F5344CB8AC3E}">
        <p14:creationId xmlns:p14="http://schemas.microsoft.com/office/powerpoint/2010/main" val="22924309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fontScale="62500" lnSpcReduction="20000"/>
          </a:bodyPr>
          <a:lstStyle/>
          <a:p>
            <a:pPr>
              <a:lnSpc>
                <a:spcPct val="150000"/>
              </a:lnSpc>
              <a:buFont typeface="+mj-ea"/>
              <a:buAutoNum type="circleNumDbPlain"/>
            </a:pPr>
            <a:r>
              <a:rPr lang="zh-CN" altLang="en-US" sz="1600" dirty="0">
                <a:latin typeface="Arial"/>
              </a:rPr>
              <a:t>不能准确掌握有什么资产</a:t>
            </a:r>
          </a:p>
          <a:p>
            <a:pPr lvl="1">
              <a:lnSpc>
                <a:spcPct val="150000"/>
              </a:lnSpc>
            </a:pPr>
            <a:r>
              <a:rPr lang="zh-CN" altLang="en-US" sz="1600" dirty="0">
                <a:latin typeface="Arial"/>
              </a:rPr>
              <a:t>人工填报资产难以准确，依靠工具发现资产很难完全发现</a:t>
            </a:r>
            <a:endParaRPr lang="en-US" altLang="zh-CN" sz="1600" dirty="0">
              <a:latin typeface="Arial"/>
            </a:endParaRPr>
          </a:p>
          <a:p>
            <a:pPr lvl="1">
              <a:lnSpc>
                <a:spcPct val="150000"/>
              </a:lnSpc>
            </a:pPr>
            <a:r>
              <a:rPr lang="zh-CN" altLang="en-US" sz="1600" dirty="0">
                <a:latin typeface="Arial"/>
              </a:rPr>
              <a:t>对影响安全性的资产变化没有感知</a:t>
            </a:r>
          </a:p>
          <a:p>
            <a:pPr lvl="1">
              <a:lnSpc>
                <a:spcPct val="150000"/>
              </a:lnSpc>
            </a:pPr>
            <a:r>
              <a:rPr lang="zh-CN" altLang="en-US" sz="1600" dirty="0">
                <a:latin typeface="Arial"/>
              </a:rPr>
              <a:t>设备增删改，导致资产数据失真</a:t>
            </a:r>
          </a:p>
          <a:p>
            <a:pPr lvl="1">
              <a:lnSpc>
                <a:spcPct val="150000"/>
              </a:lnSpc>
            </a:pPr>
            <a:r>
              <a:rPr lang="zh-CN" altLang="en-US" sz="1600" dirty="0">
                <a:latin typeface="Arial"/>
              </a:rPr>
              <a:t>位置调整，导致安全域划分失效</a:t>
            </a:r>
          </a:p>
          <a:p>
            <a:pPr lvl="1">
              <a:lnSpc>
                <a:spcPct val="150000"/>
              </a:lnSpc>
            </a:pPr>
            <a:r>
              <a:rPr lang="en-US" altLang="zh-CN" sz="1600" dirty="0">
                <a:latin typeface="Arial"/>
              </a:rPr>
              <a:t>IP</a:t>
            </a:r>
            <a:r>
              <a:rPr lang="zh-CN" altLang="en-US" sz="1600" dirty="0">
                <a:latin typeface="Arial"/>
              </a:rPr>
              <a:t>地址变化，对应策略不能及时调整</a:t>
            </a:r>
          </a:p>
          <a:p>
            <a:pPr lvl="1">
              <a:lnSpc>
                <a:spcPct val="150000"/>
              </a:lnSpc>
            </a:pPr>
            <a:r>
              <a:rPr lang="zh-CN" altLang="en-US" sz="1600" dirty="0">
                <a:latin typeface="Arial"/>
              </a:rPr>
              <a:t>软件变化，导致风险评估范围变化</a:t>
            </a:r>
          </a:p>
          <a:p>
            <a:pPr lvl="1">
              <a:lnSpc>
                <a:spcPct val="150000"/>
              </a:lnSpc>
            </a:pPr>
            <a:r>
              <a:rPr lang="zh-CN" altLang="en-US" sz="1600" dirty="0">
                <a:latin typeface="Arial"/>
              </a:rPr>
              <a:t>策略变化</a:t>
            </a:r>
          </a:p>
          <a:p>
            <a:pPr lvl="2">
              <a:lnSpc>
                <a:spcPct val="150000"/>
              </a:lnSpc>
            </a:pPr>
            <a:r>
              <a:rPr lang="zh-CN" altLang="en-US" sz="1600" dirty="0">
                <a:latin typeface="Arial"/>
              </a:rPr>
              <a:t>设备配置</a:t>
            </a:r>
          </a:p>
          <a:p>
            <a:pPr lvl="2">
              <a:lnSpc>
                <a:spcPct val="150000"/>
              </a:lnSpc>
            </a:pPr>
            <a:r>
              <a:rPr lang="zh-CN" altLang="en-US" sz="1600" dirty="0">
                <a:latin typeface="Arial"/>
              </a:rPr>
              <a:t>边界策略</a:t>
            </a:r>
          </a:p>
          <a:p>
            <a:pPr>
              <a:lnSpc>
                <a:spcPct val="150000"/>
              </a:lnSpc>
              <a:buFont typeface="+mj-ea"/>
              <a:buAutoNum type="circleNumDbPlain" startAt="3"/>
            </a:pPr>
            <a:r>
              <a:rPr lang="zh-CN" altLang="en-US" sz="1800" dirty="0">
                <a:latin typeface="Arial"/>
              </a:rPr>
              <a:t>基于口头传承了解安全组网现状</a:t>
            </a:r>
          </a:p>
          <a:p>
            <a:pPr lvl="1">
              <a:lnSpc>
                <a:spcPct val="150000"/>
              </a:lnSpc>
            </a:pPr>
            <a:r>
              <a:rPr lang="zh-CN" altLang="en-US" sz="1600" dirty="0">
                <a:latin typeface="Arial"/>
              </a:rPr>
              <a:t>变更失控</a:t>
            </a:r>
          </a:p>
          <a:p>
            <a:pPr lvl="1">
              <a:lnSpc>
                <a:spcPct val="150000"/>
              </a:lnSpc>
            </a:pPr>
            <a:r>
              <a:rPr lang="zh-CN" altLang="en-US" sz="1600" dirty="0">
                <a:latin typeface="Arial"/>
              </a:rPr>
              <a:t>边界访问控制设施状况不清</a:t>
            </a:r>
          </a:p>
          <a:p>
            <a:pPr lvl="1">
              <a:lnSpc>
                <a:spcPct val="150000"/>
              </a:lnSpc>
            </a:pPr>
            <a:r>
              <a:rPr lang="zh-CN" altLang="en-US" sz="1600" dirty="0">
                <a:latin typeface="Arial"/>
              </a:rPr>
              <a:t>安全域划分有标准、无法核查的实践困境</a:t>
            </a:r>
          </a:p>
          <a:p>
            <a:pPr>
              <a:lnSpc>
                <a:spcPct val="150000"/>
              </a:lnSpc>
              <a:buFont typeface="+mj-ea"/>
              <a:buAutoNum type="circleNumDbPlain" startAt="3"/>
            </a:pPr>
            <a:r>
              <a:rPr lang="zh-CN" altLang="en-US" sz="1800" dirty="0">
                <a:latin typeface="Arial"/>
              </a:rPr>
              <a:t>不能全面掌握资产上安装了什么软件</a:t>
            </a:r>
          </a:p>
          <a:p>
            <a:pPr lvl="1">
              <a:lnSpc>
                <a:spcPct val="150000"/>
              </a:lnSpc>
            </a:pPr>
            <a:r>
              <a:rPr lang="zh-CN" altLang="en-US" sz="1600" dirty="0">
                <a:latin typeface="Arial"/>
              </a:rPr>
              <a:t>针对所有已知软件的已知漏洞进行全量扫描，效率低下</a:t>
            </a:r>
          </a:p>
          <a:p>
            <a:pPr lvl="1">
              <a:lnSpc>
                <a:spcPct val="150000"/>
              </a:lnSpc>
            </a:pPr>
            <a:r>
              <a:rPr lang="zh-CN" altLang="en-US" sz="1600" dirty="0">
                <a:latin typeface="Arial"/>
              </a:rPr>
              <a:t>不能进行精准检测、预警</a:t>
            </a:r>
          </a:p>
          <a:p>
            <a:pPr>
              <a:lnSpc>
                <a:spcPct val="150000"/>
              </a:lnSpc>
              <a:buFont typeface="+mj-ea"/>
              <a:buAutoNum type="circleNumDbPlain" startAt="3"/>
            </a:pPr>
            <a:r>
              <a:rPr lang="zh-CN" altLang="en-US" sz="1800" dirty="0">
                <a:latin typeface="Arial"/>
              </a:rPr>
              <a:t>进行了什么加固，还有什么没有做</a:t>
            </a:r>
          </a:p>
          <a:p>
            <a:pPr lvl="1">
              <a:lnSpc>
                <a:spcPct val="150000"/>
              </a:lnSpc>
            </a:pPr>
            <a:r>
              <a:rPr lang="zh-CN" altLang="en-US" sz="1600" dirty="0">
                <a:latin typeface="Arial"/>
              </a:rPr>
              <a:t>不掌握基线要求落地情况，闭环管理无从谈起</a:t>
            </a:r>
          </a:p>
          <a:p>
            <a:endParaRPr lang="zh-CN" altLang="en-US" dirty="0"/>
          </a:p>
        </p:txBody>
      </p:sp>
      <p:sp>
        <p:nvSpPr>
          <p:cNvPr id="4" name="灯片编号占位符 3"/>
          <p:cNvSpPr>
            <a:spLocks noGrp="1"/>
          </p:cNvSpPr>
          <p:nvPr>
            <p:ph type="sldNum" sz="quarter" idx="10"/>
          </p:nvPr>
        </p:nvSpPr>
        <p:spPr/>
        <p:txBody>
          <a:bodyPr/>
          <a:lstStyle/>
          <a:p>
            <a:fld id="{8BAD06AF-AA5D-4B6D-B786-852D0E6D661D}" type="slidenum">
              <a:rPr lang="zh-CN" altLang="en-US" smtClean="0"/>
              <a:t>6</a:t>
            </a:fld>
            <a:endParaRPr lang="zh-CN" altLang="en-US"/>
          </a:p>
        </p:txBody>
      </p:sp>
    </p:spTree>
    <p:extLst>
      <p:ext uri="{BB962C8B-B14F-4D97-AF65-F5344CB8AC3E}">
        <p14:creationId xmlns:p14="http://schemas.microsoft.com/office/powerpoint/2010/main" val="1999338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pPr>
              <a:lnSpc>
                <a:spcPct val="150000"/>
              </a:lnSpc>
            </a:pPr>
            <a:endParaRPr lang="zh-CN" altLang="en-US" sz="1800" dirty="0"/>
          </a:p>
        </p:txBody>
      </p:sp>
      <p:sp>
        <p:nvSpPr>
          <p:cNvPr id="4" name="灯片编号占位符 3"/>
          <p:cNvSpPr>
            <a:spLocks noGrp="1"/>
          </p:cNvSpPr>
          <p:nvPr>
            <p:ph type="sldNum" sz="quarter" idx="10"/>
          </p:nvPr>
        </p:nvSpPr>
        <p:spPr/>
        <p:txBody>
          <a:bodyPr/>
          <a:lstStyle/>
          <a:p>
            <a:fld id="{8BAD06AF-AA5D-4B6D-B786-852D0E6D661D}" type="slidenum">
              <a:rPr lang="zh-CN" altLang="en-US" smtClean="0"/>
              <a:t>13</a:t>
            </a:fld>
            <a:endParaRPr lang="zh-CN" altLang="en-US"/>
          </a:p>
        </p:txBody>
      </p:sp>
    </p:spTree>
    <p:extLst>
      <p:ext uri="{BB962C8B-B14F-4D97-AF65-F5344CB8AC3E}">
        <p14:creationId xmlns:p14="http://schemas.microsoft.com/office/powerpoint/2010/main" val="13477183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6A759B7-4741-498C-AE10-9B006D25A015}" type="slidenum">
              <a:rPr lang="zh-CN" altLang="en-US" smtClean="0"/>
              <a:t>16</a:t>
            </a:fld>
            <a:endParaRPr lang="zh-CN" altLang="en-US"/>
          </a:p>
        </p:txBody>
      </p:sp>
    </p:spTree>
    <p:extLst>
      <p:ext uri="{BB962C8B-B14F-4D97-AF65-F5344CB8AC3E}">
        <p14:creationId xmlns:p14="http://schemas.microsoft.com/office/powerpoint/2010/main" val="13994482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fontScale="55000" lnSpcReduction="20000"/>
          </a:bodyPr>
          <a:lstStyle/>
          <a:p>
            <a:pPr>
              <a:lnSpc>
                <a:spcPct val="150000"/>
              </a:lnSpc>
              <a:buFont typeface="+mj-ea"/>
              <a:buAutoNum type="circleNumDbPlain"/>
            </a:pPr>
            <a:r>
              <a:rPr lang="zh-CN" altLang="en-US" sz="1600" dirty="0">
                <a:latin typeface="Arial"/>
              </a:rPr>
              <a:t>万物互联，肉鸡数量快速增长</a:t>
            </a:r>
          </a:p>
          <a:p>
            <a:pPr lvl="1">
              <a:lnSpc>
                <a:spcPct val="150000"/>
              </a:lnSpc>
            </a:pPr>
            <a:r>
              <a:rPr lang="zh-CN" altLang="en-US" sz="1600" dirty="0">
                <a:latin typeface="Arial"/>
              </a:rPr>
              <a:t>通过零售渠道进入社会、基本没有设防的终端设备</a:t>
            </a:r>
          </a:p>
          <a:p>
            <a:pPr lvl="2">
              <a:lnSpc>
                <a:spcPct val="150000"/>
              </a:lnSpc>
            </a:pPr>
            <a:r>
              <a:rPr lang="en-US" altLang="zh-CN" sz="1600" dirty="0">
                <a:latin typeface="Arial"/>
              </a:rPr>
              <a:t>IOT</a:t>
            </a:r>
            <a:r>
              <a:rPr lang="zh-CN" altLang="en-US" sz="1600" dirty="0">
                <a:latin typeface="Arial"/>
              </a:rPr>
              <a:t>环境中的智能***</a:t>
            </a:r>
          </a:p>
          <a:p>
            <a:pPr lvl="2">
              <a:lnSpc>
                <a:spcPct val="150000"/>
              </a:lnSpc>
            </a:pPr>
            <a:r>
              <a:rPr lang="zh-CN" altLang="en-US" sz="1600" dirty="0">
                <a:latin typeface="Arial"/>
              </a:rPr>
              <a:t>智能开关</a:t>
            </a:r>
          </a:p>
          <a:p>
            <a:pPr lvl="2">
              <a:lnSpc>
                <a:spcPct val="150000"/>
              </a:lnSpc>
            </a:pPr>
            <a:r>
              <a:rPr lang="zh-CN" altLang="en-US" sz="1600" dirty="0">
                <a:latin typeface="Arial"/>
              </a:rPr>
              <a:t>家庭路由器</a:t>
            </a:r>
          </a:p>
          <a:p>
            <a:pPr lvl="1">
              <a:lnSpc>
                <a:spcPct val="150000"/>
              </a:lnSpc>
            </a:pPr>
            <a:r>
              <a:rPr lang="zh-CN" altLang="en-US" sz="1600" dirty="0">
                <a:latin typeface="Arial"/>
              </a:rPr>
              <a:t>缺省设置无处不在、安全知识为零的用户无处不在</a:t>
            </a:r>
          </a:p>
          <a:p>
            <a:pPr>
              <a:lnSpc>
                <a:spcPct val="150000"/>
              </a:lnSpc>
              <a:buFont typeface="+mj-ea"/>
              <a:buAutoNum type="circleNumDbPlain"/>
            </a:pPr>
            <a:r>
              <a:rPr lang="zh-CN" altLang="en-US" sz="1600" dirty="0">
                <a:latin typeface="Arial"/>
              </a:rPr>
              <a:t>攻击方式变化多端</a:t>
            </a:r>
          </a:p>
          <a:p>
            <a:pPr lvl="1">
              <a:lnSpc>
                <a:spcPct val="150000"/>
              </a:lnSpc>
            </a:pPr>
            <a:r>
              <a:rPr lang="en-US" altLang="zh-CN" sz="1600" dirty="0">
                <a:latin typeface="Arial"/>
              </a:rPr>
              <a:t>APT</a:t>
            </a:r>
          </a:p>
          <a:p>
            <a:pPr lvl="1">
              <a:lnSpc>
                <a:spcPct val="150000"/>
              </a:lnSpc>
            </a:pPr>
            <a:r>
              <a:rPr lang="zh-CN" altLang="en-US" sz="1600" dirty="0">
                <a:latin typeface="Arial"/>
              </a:rPr>
              <a:t>新型</a:t>
            </a:r>
            <a:r>
              <a:rPr lang="en-US" altLang="zh-CN" sz="1600" dirty="0">
                <a:latin typeface="Arial"/>
              </a:rPr>
              <a:t>DDOS</a:t>
            </a:r>
          </a:p>
          <a:p>
            <a:pPr lvl="1">
              <a:lnSpc>
                <a:spcPct val="150000"/>
              </a:lnSpc>
            </a:pPr>
            <a:r>
              <a:rPr lang="en-US" altLang="zh-CN" sz="1600" dirty="0">
                <a:latin typeface="Arial"/>
              </a:rPr>
              <a:t>0Day</a:t>
            </a:r>
            <a:r>
              <a:rPr lang="zh-CN" altLang="en-US" sz="1600" dirty="0">
                <a:latin typeface="Arial"/>
              </a:rPr>
              <a:t>攻击</a:t>
            </a:r>
            <a:endParaRPr lang="en-US" altLang="zh-CN" sz="1600" dirty="0">
              <a:latin typeface="Arial"/>
            </a:endParaRPr>
          </a:p>
          <a:p>
            <a:pPr lvl="1">
              <a:lnSpc>
                <a:spcPct val="150000"/>
              </a:lnSpc>
            </a:pPr>
            <a:endParaRPr lang="en-US" altLang="zh-CN" sz="1600" dirty="0">
              <a:latin typeface="Arial"/>
            </a:endParaRPr>
          </a:p>
          <a:p>
            <a:pPr>
              <a:lnSpc>
                <a:spcPct val="150000"/>
              </a:lnSpc>
              <a:buFont typeface="+mj-ea"/>
              <a:buAutoNum type="circleNumDbPlain"/>
            </a:pPr>
            <a:r>
              <a:rPr lang="zh-CN" altLang="en-US" sz="1700" dirty="0">
                <a:latin typeface="Arial"/>
              </a:rPr>
              <a:t>攻击强度急剧提升</a:t>
            </a:r>
          </a:p>
          <a:p>
            <a:pPr lvl="1">
              <a:lnSpc>
                <a:spcPct val="150000"/>
              </a:lnSpc>
            </a:pPr>
            <a:r>
              <a:rPr lang="en-US" altLang="zh-CN" sz="1700" dirty="0">
                <a:latin typeface="Arial"/>
              </a:rPr>
              <a:t>2015.12.31</a:t>
            </a:r>
            <a:r>
              <a:rPr lang="zh-CN" altLang="en-US" sz="1700" dirty="0">
                <a:latin typeface="Arial"/>
              </a:rPr>
              <a:t>，</a:t>
            </a:r>
            <a:r>
              <a:rPr lang="en-US" altLang="zh-CN" sz="1700" dirty="0">
                <a:latin typeface="Arial"/>
              </a:rPr>
              <a:t>New World Hacking</a:t>
            </a:r>
            <a:r>
              <a:rPr lang="zh-CN" altLang="en-US" sz="1700" dirty="0">
                <a:latin typeface="Arial"/>
              </a:rPr>
              <a:t>黑客组织针对</a:t>
            </a:r>
            <a:r>
              <a:rPr lang="en-US" altLang="zh-CN" sz="1700" dirty="0">
                <a:latin typeface="Arial"/>
              </a:rPr>
              <a:t>BBC</a:t>
            </a:r>
            <a:r>
              <a:rPr lang="zh-CN" altLang="en-US" sz="1700" dirty="0">
                <a:latin typeface="Arial"/>
              </a:rPr>
              <a:t>发起的</a:t>
            </a:r>
            <a:r>
              <a:rPr lang="en-US" altLang="zh-CN" sz="1700" dirty="0">
                <a:latin typeface="Arial"/>
              </a:rPr>
              <a:t>DDOS</a:t>
            </a:r>
            <a:r>
              <a:rPr lang="zh-CN" altLang="en-US" sz="1700" dirty="0">
                <a:latin typeface="Arial"/>
              </a:rPr>
              <a:t>攻击达到</a:t>
            </a:r>
            <a:r>
              <a:rPr lang="en-US" altLang="zh-CN" sz="1700" dirty="0">
                <a:latin typeface="Arial"/>
              </a:rPr>
              <a:t>602</a:t>
            </a:r>
          </a:p>
          <a:p>
            <a:pPr lvl="1">
              <a:lnSpc>
                <a:spcPct val="150000"/>
              </a:lnSpc>
            </a:pPr>
            <a:endParaRPr lang="en-US" altLang="zh-CN" sz="1700" dirty="0">
              <a:latin typeface="Arial"/>
            </a:endParaRPr>
          </a:p>
          <a:p>
            <a:pPr>
              <a:lnSpc>
                <a:spcPct val="150000"/>
              </a:lnSpc>
              <a:buFont typeface="+mj-ea"/>
              <a:buAutoNum type="circleNumDbPlain"/>
            </a:pPr>
            <a:r>
              <a:rPr lang="zh-CN" altLang="en-US" sz="1700" dirty="0">
                <a:latin typeface="Arial"/>
              </a:rPr>
              <a:t>攻击后果日益严重</a:t>
            </a:r>
          </a:p>
          <a:p>
            <a:pPr lvl="1">
              <a:lnSpc>
                <a:spcPct val="150000"/>
              </a:lnSpc>
            </a:pPr>
            <a:r>
              <a:rPr lang="zh-CN" altLang="en-US" sz="1700" dirty="0">
                <a:latin typeface="Arial"/>
              </a:rPr>
              <a:t>上周，乌克兰电力系统遭黑客攻击</a:t>
            </a:r>
            <a:r>
              <a:rPr lang="en-US" altLang="zh-CN" sz="1700" dirty="0">
                <a:latin typeface="Arial"/>
              </a:rPr>
              <a:t>,</a:t>
            </a:r>
            <a:r>
              <a:rPr lang="zh-CN" altLang="en-US" sz="1700" dirty="0">
                <a:latin typeface="Arial"/>
              </a:rPr>
              <a:t>千万家庭面临黑暗。电力系统存在设计缺陷，被黑客发现了</a:t>
            </a:r>
            <a:r>
              <a:rPr lang="en-US" altLang="zh-CN" sz="1700" dirty="0">
                <a:latin typeface="Arial"/>
              </a:rPr>
              <a:t>0day</a:t>
            </a:r>
            <a:r>
              <a:rPr lang="zh-CN" altLang="en-US" sz="1700" dirty="0">
                <a:latin typeface="Arial"/>
              </a:rPr>
              <a:t>漏洞，黑客利用该漏洞攻击电力系统，从而导致发电站意外关闭。</a:t>
            </a:r>
          </a:p>
          <a:p>
            <a:pPr>
              <a:lnSpc>
                <a:spcPct val="150000"/>
              </a:lnSpc>
              <a:buFont typeface="+mj-ea"/>
              <a:buAutoNum type="circleNumDbPlain"/>
            </a:pPr>
            <a:r>
              <a:rPr lang="zh-CN" altLang="en-US" sz="1700" dirty="0">
                <a:latin typeface="Arial"/>
              </a:rPr>
              <a:t>操作系统全部沦陷</a:t>
            </a:r>
          </a:p>
          <a:p>
            <a:pPr lvl="1">
              <a:lnSpc>
                <a:spcPct val="150000"/>
              </a:lnSpc>
            </a:pPr>
            <a:r>
              <a:rPr lang="en-US" altLang="zh-CN" sz="1700" dirty="0">
                <a:latin typeface="Arial"/>
              </a:rPr>
              <a:t>IOS</a:t>
            </a:r>
            <a:r>
              <a:rPr lang="zh-CN" altLang="en-US" sz="1700" dirty="0">
                <a:latin typeface="Arial"/>
              </a:rPr>
              <a:t>不再安全</a:t>
            </a:r>
          </a:p>
          <a:p>
            <a:pPr>
              <a:lnSpc>
                <a:spcPct val="150000"/>
              </a:lnSpc>
              <a:buFont typeface="+mj-ea"/>
              <a:buAutoNum type="circleNumDbPlain"/>
            </a:pPr>
            <a:r>
              <a:rPr lang="zh-CN" altLang="en-US" sz="1700" dirty="0">
                <a:latin typeface="Arial"/>
              </a:rPr>
              <a:t>政府植入设备后门问题浮出水面</a:t>
            </a:r>
          </a:p>
          <a:p>
            <a:pPr lvl="1">
              <a:lnSpc>
                <a:spcPct val="150000"/>
              </a:lnSpc>
            </a:pPr>
            <a:r>
              <a:rPr lang="en-US" altLang="zh-CN" sz="1700" dirty="0">
                <a:latin typeface="Arial"/>
              </a:rPr>
              <a:t>Juniper</a:t>
            </a:r>
            <a:r>
              <a:rPr lang="zh-CN" altLang="en-US" sz="1700" dirty="0">
                <a:latin typeface="Arial"/>
              </a:rPr>
              <a:t>最新公布后门</a:t>
            </a:r>
          </a:p>
          <a:p>
            <a:pPr lvl="1">
              <a:lnSpc>
                <a:spcPct val="150000"/>
              </a:lnSpc>
            </a:pPr>
            <a:r>
              <a:rPr lang="en-US" altLang="zh-CN" sz="1700" dirty="0">
                <a:latin typeface="Arial"/>
              </a:rPr>
              <a:t>CISCO</a:t>
            </a:r>
            <a:r>
              <a:rPr lang="zh-CN" altLang="en-US" sz="1700" dirty="0">
                <a:latin typeface="Arial"/>
              </a:rPr>
              <a:t>网络设备后门</a:t>
            </a:r>
          </a:p>
          <a:p>
            <a:pPr>
              <a:lnSpc>
                <a:spcPct val="150000"/>
              </a:lnSpc>
            </a:pPr>
            <a:endParaRPr lang="zh-CN" altLang="en-US" sz="1700" dirty="0"/>
          </a:p>
          <a:p>
            <a:pPr lvl="1">
              <a:lnSpc>
                <a:spcPct val="150000"/>
              </a:lnSpc>
            </a:pPr>
            <a:endParaRPr lang="zh-CN" altLang="en-US" sz="1600" dirty="0">
              <a:latin typeface="Arial"/>
            </a:endParaRPr>
          </a:p>
          <a:p>
            <a:pPr>
              <a:lnSpc>
                <a:spcPct val="150000"/>
              </a:lnSpc>
            </a:pPr>
            <a:endParaRPr lang="zh-CN" altLang="en-US" sz="1800" dirty="0"/>
          </a:p>
        </p:txBody>
      </p:sp>
      <p:sp>
        <p:nvSpPr>
          <p:cNvPr id="4" name="灯片编号占位符 3"/>
          <p:cNvSpPr>
            <a:spLocks noGrp="1"/>
          </p:cNvSpPr>
          <p:nvPr>
            <p:ph type="sldNum" sz="quarter" idx="10"/>
          </p:nvPr>
        </p:nvSpPr>
        <p:spPr/>
        <p:txBody>
          <a:bodyPr/>
          <a:lstStyle/>
          <a:p>
            <a:fld id="{8BAD06AF-AA5D-4B6D-B786-852D0E6D661D}" type="slidenum">
              <a:rPr lang="zh-CN" altLang="en-US" smtClean="0"/>
              <a:pPr/>
              <a:t>20</a:t>
            </a:fld>
            <a:endParaRPr lang="zh-CN" altLang="en-US"/>
          </a:p>
        </p:txBody>
      </p:sp>
    </p:spTree>
    <p:extLst>
      <p:ext uri="{BB962C8B-B14F-4D97-AF65-F5344CB8AC3E}">
        <p14:creationId xmlns:p14="http://schemas.microsoft.com/office/powerpoint/2010/main" val="31955459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8" name="图片 7" descr="未标题-1.jpg"/>
          <p:cNvPicPr>
            <a:picLocks noChangeAspect="1"/>
          </p:cNvPicPr>
          <p:nvPr userDrawn="1"/>
        </p:nvPicPr>
        <p:blipFill>
          <a:blip r:embed="rId2" cstate="print"/>
          <a:stretch>
            <a:fillRect/>
          </a:stretch>
        </p:blipFill>
        <p:spPr>
          <a:xfrm>
            <a:off x="272" y="1"/>
            <a:ext cx="9143456" cy="5143499"/>
          </a:xfrm>
          <a:prstGeom prst="rect">
            <a:avLst/>
          </a:prstGeom>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1"/>
            <a:ext cx="6400800" cy="1314450"/>
          </a:xfrm>
        </p:spPr>
        <p:txBody>
          <a:bodyPr/>
          <a:lstStyle>
            <a:lvl1pPr marL="0" indent="0" algn="ctr">
              <a:buNone/>
              <a:defRPr>
                <a:solidFill>
                  <a:srgbClr val="78889E"/>
                </a:solidFill>
              </a:defRPr>
            </a:lvl1pPr>
            <a:lvl2pPr marL="408305" indent="0" algn="ctr">
              <a:buNone/>
              <a:defRPr>
                <a:solidFill>
                  <a:schemeClr val="tx1">
                    <a:tint val="75000"/>
                  </a:schemeClr>
                </a:solidFill>
              </a:defRPr>
            </a:lvl2pPr>
            <a:lvl3pPr marL="815975" indent="0" algn="ctr">
              <a:buNone/>
              <a:defRPr>
                <a:solidFill>
                  <a:schemeClr val="tx1">
                    <a:tint val="75000"/>
                  </a:schemeClr>
                </a:solidFill>
              </a:defRPr>
            </a:lvl3pPr>
            <a:lvl4pPr marL="1224280" indent="0" algn="ctr">
              <a:buNone/>
              <a:defRPr>
                <a:solidFill>
                  <a:schemeClr val="tx1">
                    <a:tint val="75000"/>
                  </a:schemeClr>
                </a:solidFill>
              </a:defRPr>
            </a:lvl4pPr>
            <a:lvl5pPr marL="1632585" indent="0" algn="ctr">
              <a:buNone/>
              <a:defRPr>
                <a:solidFill>
                  <a:schemeClr val="tx1">
                    <a:tint val="75000"/>
                  </a:schemeClr>
                </a:solidFill>
              </a:defRPr>
            </a:lvl5pPr>
            <a:lvl6pPr marL="2040890" indent="0" algn="ctr">
              <a:buNone/>
              <a:defRPr>
                <a:solidFill>
                  <a:schemeClr val="tx1">
                    <a:tint val="75000"/>
                  </a:schemeClr>
                </a:solidFill>
              </a:defRPr>
            </a:lvl6pPr>
            <a:lvl7pPr marL="2448560" indent="0" algn="ctr">
              <a:buNone/>
              <a:defRPr>
                <a:solidFill>
                  <a:schemeClr val="tx1">
                    <a:tint val="75000"/>
                  </a:schemeClr>
                </a:solidFill>
              </a:defRPr>
            </a:lvl7pPr>
            <a:lvl8pPr marL="2856865" indent="0" algn="ctr">
              <a:buNone/>
              <a:defRPr>
                <a:solidFill>
                  <a:schemeClr val="tx1">
                    <a:tint val="75000"/>
                  </a:schemeClr>
                </a:solidFill>
              </a:defRPr>
            </a:lvl8pPr>
            <a:lvl9pPr marL="3265170" indent="0" algn="ctr">
              <a:buNone/>
              <a:defRPr>
                <a:solidFill>
                  <a:schemeClr val="tx1">
                    <a:tint val="75000"/>
                  </a:schemeClr>
                </a:solidFill>
              </a:defRPr>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E00F58A3-E257-4ECC-9F06-2A6A93AC1F1A}" type="datetimeFigureOut">
              <a:rPr lang="zh-CN" altLang="en-US" smtClean="0"/>
              <a:t>2017/7/21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2B0EC8-8F90-463C-AE9B-F03774E80888}"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00F58A3-E257-4ECC-9F06-2A6A93AC1F1A}" type="datetimeFigureOut">
              <a:rPr lang="zh-CN" altLang="en-US" smtClean="0"/>
              <a:t>2017/7/21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2B0EC8-8F90-463C-AE9B-F03774E80888}"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00F58A3-E257-4ECC-9F06-2A6A93AC1F1A}" type="datetimeFigureOut">
              <a:rPr lang="zh-CN" altLang="en-US" smtClean="0"/>
              <a:t>2017/7/21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2B0EC8-8F90-463C-AE9B-F03774E80888}"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_节标题">
    <p:spTree>
      <p:nvGrpSpPr>
        <p:cNvPr id="1" name=""/>
        <p:cNvGrpSpPr/>
        <p:nvPr/>
      </p:nvGrpSpPr>
      <p:grpSpPr>
        <a:xfrm>
          <a:off x="0" y="0"/>
          <a:ext cx="0" cy="0"/>
          <a:chOff x="0" y="0"/>
          <a:chExt cx="0" cy="0"/>
        </a:xfrm>
      </p:grpSpPr>
      <p:sp>
        <p:nvSpPr>
          <p:cNvPr id="2" name="标题 1"/>
          <p:cNvSpPr>
            <a:spLocks noGrp="1"/>
          </p:cNvSpPr>
          <p:nvPr>
            <p:ph type="title"/>
          </p:nvPr>
        </p:nvSpPr>
        <p:spPr>
          <a:xfrm>
            <a:off x="337193" y="1928380"/>
            <a:ext cx="7772400" cy="589364"/>
          </a:xfrm>
          <a:prstGeom prst="rect">
            <a:avLst/>
          </a:prstGeom>
        </p:spPr>
        <p:txBody>
          <a:bodyPr lIns="53996" tIns="26999" rIns="53996" bIns="26999" anchor="t"/>
          <a:lstStyle>
            <a:lvl1pPr algn="l">
              <a:defRPr sz="2400" b="1" cap="all">
                <a:solidFill>
                  <a:schemeClr val="tx1"/>
                </a:solidFill>
                <a:effectLst>
                  <a:outerShdw blurRad="38100" dist="38100" dir="2700000" algn="tl">
                    <a:srgbClr val="000000">
                      <a:alpha val="43137"/>
                    </a:srgbClr>
                  </a:outerShdw>
                </a:effectLst>
              </a:defRPr>
            </a:lvl1pPr>
          </a:lstStyle>
          <a:p>
            <a:r>
              <a:rPr lang="zh-CN" altLang="en-US" dirty="0"/>
              <a:t>单击此处编辑母版标题样式</a:t>
            </a:r>
          </a:p>
        </p:txBody>
      </p:sp>
      <p:cxnSp>
        <p:nvCxnSpPr>
          <p:cNvPr id="11" name="直接连接符 10"/>
          <p:cNvCxnSpPr/>
          <p:nvPr userDrawn="1"/>
        </p:nvCxnSpPr>
        <p:spPr>
          <a:xfrm>
            <a:off x="433685" y="2463738"/>
            <a:ext cx="8143138" cy="0"/>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标题和文本">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8C7DF4-8546-413F-BA06-F35BA69C62F1}" type="datetimeFigureOut">
              <a:rPr lang="zh-CN" altLang="en-US" smtClean="0"/>
              <a:t>2017/7/21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95F320B-599D-419D-AC15-2613354812C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00F58A3-E257-4ECC-9F06-2A6A93AC1F1A}" type="datetimeFigureOut">
              <a:rPr lang="zh-CN" altLang="en-US" smtClean="0"/>
              <a:t>2017/7/21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2B0EC8-8F90-463C-AE9B-F03774E80888}"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3600" b="1" cap="all"/>
            </a:lvl1pPr>
          </a:lstStyle>
          <a:p>
            <a:r>
              <a:rPr lang="zh-CN" altLang="en-US"/>
              <a:t>单击此处编辑母版标题样式</a:t>
            </a:r>
          </a:p>
        </p:txBody>
      </p:sp>
      <p:sp>
        <p:nvSpPr>
          <p:cNvPr id="3" name="文本占位符 2"/>
          <p:cNvSpPr>
            <a:spLocks noGrp="1"/>
          </p:cNvSpPr>
          <p:nvPr>
            <p:ph type="body" idx="1"/>
          </p:nvPr>
        </p:nvSpPr>
        <p:spPr>
          <a:xfrm>
            <a:off x="722313" y="2180036"/>
            <a:ext cx="7772400" cy="1125140"/>
          </a:xfrm>
        </p:spPr>
        <p:txBody>
          <a:bodyPr anchor="b"/>
          <a:lstStyle>
            <a:lvl1pPr marL="0" indent="0">
              <a:buNone/>
              <a:defRPr sz="1800">
                <a:solidFill>
                  <a:schemeClr val="tx1">
                    <a:tint val="75000"/>
                  </a:schemeClr>
                </a:solidFill>
              </a:defRPr>
            </a:lvl1pPr>
            <a:lvl2pPr marL="408305" indent="0">
              <a:buNone/>
              <a:defRPr sz="1600">
                <a:solidFill>
                  <a:schemeClr val="tx1">
                    <a:tint val="75000"/>
                  </a:schemeClr>
                </a:solidFill>
              </a:defRPr>
            </a:lvl2pPr>
            <a:lvl3pPr marL="815975" indent="0">
              <a:buNone/>
              <a:defRPr sz="1400">
                <a:solidFill>
                  <a:schemeClr val="tx1">
                    <a:tint val="75000"/>
                  </a:schemeClr>
                </a:solidFill>
              </a:defRPr>
            </a:lvl3pPr>
            <a:lvl4pPr marL="1224280" indent="0">
              <a:buNone/>
              <a:defRPr sz="1200">
                <a:solidFill>
                  <a:schemeClr val="tx1">
                    <a:tint val="75000"/>
                  </a:schemeClr>
                </a:solidFill>
              </a:defRPr>
            </a:lvl4pPr>
            <a:lvl5pPr marL="1632585" indent="0">
              <a:buNone/>
              <a:defRPr sz="1200">
                <a:solidFill>
                  <a:schemeClr val="tx1">
                    <a:tint val="75000"/>
                  </a:schemeClr>
                </a:solidFill>
              </a:defRPr>
            </a:lvl5pPr>
            <a:lvl6pPr marL="2040890" indent="0">
              <a:buNone/>
              <a:defRPr sz="1200">
                <a:solidFill>
                  <a:schemeClr val="tx1">
                    <a:tint val="75000"/>
                  </a:schemeClr>
                </a:solidFill>
              </a:defRPr>
            </a:lvl6pPr>
            <a:lvl7pPr marL="2448560" indent="0">
              <a:buNone/>
              <a:defRPr sz="1200">
                <a:solidFill>
                  <a:schemeClr val="tx1">
                    <a:tint val="75000"/>
                  </a:schemeClr>
                </a:solidFill>
              </a:defRPr>
            </a:lvl7pPr>
            <a:lvl8pPr marL="2856865" indent="0">
              <a:buNone/>
              <a:defRPr sz="1200">
                <a:solidFill>
                  <a:schemeClr val="tx1">
                    <a:tint val="75000"/>
                  </a:schemeClr>
                </a:solidFill>
              </a:defRPr>
            </a:lvl8pPr>
            <a:lvl9pPr marL="3265170"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E00F58A3-E257-4ECC-9F06-2A6A93AC1F1A}" type="datetimeFigureOut">
              <a:rPr lang="zh-CN" altLang="en-US" smtClean="0"/>
              <a:t>2017/7/21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2B0EC8-8F90-463C-AE9B-F03774E80888}"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200151"/>
            <a:ext cx="4038600" cy="3394472"/>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00151"/>
            <a:ext cx="4038600" cy="3394472"/>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E00F58A3-E257-4ECC-9F06-2A6A93AC1F1A}" type="datetimeFigureOut">
              <a:rPr lang="zh-CN" altLang="en-US" smtClean="0"/>
              <a:t>2017/7/21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B2B0EC8-8F90-463C-AE9B-F03774E80888}"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1"/>
          </a:xfrm>
        </p:spPr>
        <p:txBody>
          <a:bodyPr anchor="b"/>
          <a:lstStyle>
            <a:lvl1pPr marL="0" indent="0">
              <a:buNone/>
              <a:defRPr sz="2100" b="1"/>
            </a:lvl1pPr>
            <a:lvl2pPr marL="408305" indent="0">
              <a:buNone/>
              <a:defRPr sz="1800" b="1"/>
            </a:lvl2pPr>
            <a:lvl3pPr marL="815975" indent="0">
              <a:buNone/>
              <a:defRPr sz="1600" b="1"/>
            </a:lvl3pPr>
            <a:lvl4pPr marL="1224280" indent="0">
              <a:buNone/>
              <a:defRPr sz="1400" b="1"/>
            </a:lvl4pPr>
            <a:lvl5pPr marL="1632585" indent="0">
              <a:buNone/>
              <a:defRPr sz="1400" b="1"/>
            </a:lvl5pPr>
            <a:lvl6pPr marL="2040890" indent="0">
              <a:buNone/>
              <a:defRPr sz="1400" b="1"/>
            </a:lvl6pPr>
            <a:lvl7pPr marL="2448560" indent="0">
              <a:buNone/>
              <a:defRPr sz="1400" b="1"/>
            </a:lvl7pPr>
            <a:lvl8pPr marL="2856865" indent="0">
              <a:buNone/>
              <a:defRPr sz="1400" b="1"/>
            </a:lvl8pPr>
            <a:lvl9pPr marL="3265170" indent="0">
              <a:buNone/>
              <a:defRPr sz="14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1"/>
          </a:xfrm>
        </p:spPr>
        <p:txBody>
          <a:bodyPr anchor="b"/>
          <a:lstStyle>
            <a:lvl1pPr marL="0" indent="0">
              <a:buNone/>
              <a:defRPr sz="2100" b="1"/>
            </a:lvl1pPr>
            <a:lvl2pPr marL="408305" indent="0">
              <a:buNone/>
              <a:defRPr sz="1800" b="1"/>
            </a:lvl2pPr>
            <a:lvl3pPr marL="815975" indent="0">
              <a:buNone/>
              <a:defRPr sz="1600" b="1"/>
            </a:lvl3pPr>
            <a:lvl4pPr marL="1224280" indent="0">
              <a:buNone/>
              <a:defRPr sz="1400" b="1"/>
            </a:lvl4pPr>
            <a:lvl5pPr marL="1632585" indent="0">
              <a:buNone/>
              <a:defRPr sz="1400" b="1"/>
            </a:lvl5pPr>
            <a:lvl6pPr marL="2040890" indent="0">
              <a:buNone/>
              <a:defRPr sz="1400" b="1"/>
            </a:lvl6pPr>
            <a:lvl7pPr marL="2448560" indent="0">
              <a:buNone/>
              <a:defRPr sz="1400" b="1"/>
            </a:lvl7pPr>
            <a:lvl8pPr marL="2856865" indent="0">
              <a:buNone/>
              <a:defRPr sz="1400" b="1"/>
            </a:lvl8pPr>
            <a:lvl9pPr marL="3265170" indent="0">
              <a:buNone/>
              <a:defRPr sz="14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00F58A3-E257-4ECC-9F06-2A6A93AC1F1A}" type="datetimeFigureOut">
              <a:rPr lang="zh-CN" altLang="en-US" smtClean="0"/>
              <a:t>2017/7/21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B2B0EC8-8F90-463C-AE9B-F03774E80888}"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00F58A3-E257-4ECC-9F06-2A6A93AC1F1A}" type="datetimeFigureOut">
              <a:rPr lang="zh-CN" altLang="en-US" smtClean="0"/>
              <a:t>2017/7/21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B2B0EC8-8F90-463C-AE9B-F03774E80888}"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00F58A3-E257-4ECC-9F06-2A6A93AC1F1A}" type="datetimeFigureOut">
              <a:rPr lang="zh-CN" altLang="en-US" smtClean="0"/>
              <a:t>2017/7/21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B2B0EC8-8F90-463C-AE9B-F03774E80888}"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8"/>
            <a:ext cx="3008313" cy="871537"/>
          </a:xfrm>
        </p:spPr>
        <p:txBody>
          <a:bodyPr anchor="b"/>
          <a:lstStyle>
            <a:lvl1pPr algn="l">
              <a:defRPr sz="18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2900"/>
            </a:lvl1pPr>
            <a:lvl2pPr>
              <a:defRPr sz="25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5"/>
            <a:ext cx="3008313" cy="3518297"/>
          </a:xfrm>
        </p:spPr>
        <p:txBody>
          <a:bodyPr/>
          <a:lstStyle>
            <a:lvl1pPr marL="0" indent="0">
              <a:buNone/>
              <a:defRPr sz="1200"/>
            </a:lvl1pPr>
            <a:lvl2pPr marL="408305" indent="0">
              <a:buNone/>
              <a:defRPr sz="1100"/>
            </a:lvl2pPr>
            <a:lvl3pPr marL="815975" indent="0">
              <a:buNone/>
              <a:defRPr sz="900"/>
            </a:lvl3pPr>
            <a:lvl4pPr marL="1224280" indent="0">
              <a:buNone/>
              <a:defRPr sz="800"/>
            </a:lvl4pPr>
            <a:lvl5pPr marL="1632585" indent="0">
              <a:buNone/>
              <a:defRPr sz="800"/>
            </a:lvl5pPr>
            <a:lvl6pPr marL="2040890" indent="0">
              <a:buNone/>
              <a:defRPr sz="800"/>
            </a:lvl6pPr>
            <a:lvl7pPr marL="2448560" indent="0">
              <a:buNone/>
              <a:defRPr sz="800"/>
            </a:lvl7pPr>
            <a:lvl8pPr marL="2856865" indent="0">
              <a:buNone/>
              <a:defRPr sz="800"/>
            </a:lvl8pPr>
            <a:lvl9pPr marL="3265170" indent="0">
              <a:buNone/>
              <a:defRPr sz="8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00F58A3-E257-4ECC-9F06-2A6A93AC1F1A}" type="datetimeFigureOut">
              <a:rPr lang="zh-CN" altLang="en-US" smtClean="0"/>
              <a:t>2017/7/21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B2B0EC8-8F90-463C-AE9B-F03774E80888}"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3"/>
          </a:xfrm>
        </p:spPr>
        <p:txBody>
          <a:bodyPr anchor="b"/>
          <a:lstStyle>
            <a:lvl1pPr algn="l">
              <a:defRPr sz="18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2900"/>
            </a:lvl1pPr>
            <a:lvl2pPr marL="408305" indent="0">
              <a:buNone/>
              <a:defRPr sz="2500"/>
            </a:lvl2pPr>
            <a:lvl3pPr marL="815975" indent="0">
              <a:buNone/>
              <a:defRPr sz="2100"/>
            </a:lvl3pPr>
            <a:lvl4pPr marL="1224280" indent="0">
              <a:buNone/>
              <a:defRPr sz="1800"/>
            </a:lvl4pPr>
            <a:lvl5pPr marL="1632585" indent="0">
              <a:buNone/>
              <a:defRPr sz="1800"/>
            </a:lvl5pPr>
            <a:lvl6pPr marL="2040890" indent="0">
              <a:buNone/>
              <a:defRPr sz="1800"/>
            </a:lvl6pPr>
            <a:lvl7pPr marL="2448560" indent="0">
              <a:buNone/>
              <a:defRPr sz="1800"/>
            </a:lvl7pPr>
            <a:lvl8pPr marL="2856865" indent="0">
              <a:buNone/>
              <a:defRPr sz="1800"/>
            </a:lvl8pPr>
            <a:lvl9pPr marL="3265170" indent="0">
              <a:buNone/>
              <a:defRPr sz="18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200"/>
            </a:lvl1pPr>
            <a:lvl2pPr marL="408305" indent="0">
              <a:buNone/>
              <a:defRPr sz="1100"/>
            </a:lvl2pPr>
            <a:lvl3pPr marL="815975" indent="0">
              <a:buNone/>
              <a:defRPr sz="900"/>
            </a:lvl3pPr>
            <a:lvl4pPr marL="1224280" indent="0">
              <a:buNone/>
              <a:defRPr sz="800"/>
            </a:lvl4pPr>
            <a:lvl5pPr marL="1632585" indent="0">
              <a:buNone/>
              <a:defRPr sz="800"/>
            </a:lvl5pPr>
            <a:lvl6pPr marL="2040890" indent="0">
              <a:buNone/>
              <a:defRPr sz="800"/>
            </a:lvl6pPr>
            <a:lvl7pPr marL="2448560" indent="0">
              <a:buNone/>
              <a:defRPr sz="800"/>
            </a:lvl7pPr>
            <a:lvl8pPr marL="2856865" indent="0">
              <a:buNone/>
              <a:defRPr sz="800"/>
            </a:lvl8pPr>
            <a:lvl9pPr marL="3265170" indent="0">
              <a:buNone/>
              <a:defRPr sz="8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00F58A3-E257-4ECC-9F06-2A6A93AC1F1A}" type="datetimeFigureOut">
              <a:rPr lang="zh-CN" altLang="en-US" smtClean="0"/>
              <a:t>2017/7/21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B2B0EC8-8F90-463C-AE9B-F03774E80888}"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384657"/>
            </a:gs>
            <a:gs pos="100000">
              <a:srgbClr val="0A0A0D"/>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81628" tIns="40814" rIns="81628" bIns="40814"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81628" tIns="40814" rIns="81628" bIns="40814"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81628" tIns="40814" rIns="81628" bIns="40814" rtlCol="0" anchor="ctr"/>
          <a:lstStyle>
            <a:lvl1pPr algn="l">
              <a:defRPr sz="1100">
                <a:solidFill>
                  <a:schemeClr val="bg1"/>
                </a:solidFill>
                <a:latin typeface="微软雅黑" pitchFamily="34" charset="-122"/>
                <a:ea typeface="微软雅黑" pitchFamily="34" charset="-122"/>
              </a:defRPr>
            </a:lvl1pPr>
          </a:lstStyle>
          <a:p>
            <a:fld id="{E00F58A3-E257-4ECC-9F06-2A6A93AC1F1A}" type="datetimeFigureOut">
              <a:rPr lang="zh-CN" altLang="en-US" smtClean="0"/>
              <a:t>2017/7/21</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81628" tIns="40814" rIns="81628" bIns="40814" rtlCol="0" anchor="ctr"/>
          <a:lstStyle>
            <a:lvl1pPr algn="ctr">
              <a:defRPr sz="1100">
                <a:solidFill>
                  <a:schemeClr val="bg1"/>
                </a:solidFill>
                <a:latin typeface="微软雅黑" pitchFamily="34" charset="-122"/>
                <a:ea typeface="微软雅黑" pitchFamily="34" charset="-122"/>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81628" tIns="40814" rIns="81628" bIns="40814" rtlCol="0" anchor="ctr"/>
          <a:lstStyle>
            <a:lvl1pPr algn="r">
              <a:defRPr sz="1100">
                <a:solidFill>
                  <a:schemeClr val="bg1"/>
                </a:solidFill>
                <a:latin typeface="微软雅黑" pitchFamily="34" charset="-122"/>
                <a:ea typeface="微软雅黑" pitchFamily="34" charset="-122"/>
              </a:defRPr>
            </a:lvl1pPr>
          </a:lstStyle>
          <a:p>
            <a:fld id="{CB2B0EC8-8F90-463C-AE9B-F03774E8088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815975" rtl="0" eaLnBrk="1" latinLnBrk="0" hangingPunct="1">
        <a:spcBef>
          <a:spcPct val="0"/>
        </a:spcBef>
        <a:buNone/>
        <a:defRPr sz="3900" kern="1200">
          <a:solidFill>
            <a:schemeClr val="bg1"/>
          </a:solidFill>
          <a:latin typeface="微软雅黑" pitchFamily="34" charset="-122"/>
          <a:ea typeface="微软雅黑" pitchFamily="34" charset="-122"/>
          <a:cs typeface="+mj-cs"/>
        </a:defRPr>
      </a:lvl1pPr>
    </p:titleStyle>
    <p:bodyStyle>
      <a:lvl1pPr marL="306070" indent="-306070" algn="l" defTabSz="815975" rtl="0" eaLnBrk="1" latinLnBrk="0" hangingPunct="1">
        <a:spcBef>
          <a:spcPct val="20000"/>
        </a:spcBef>
        <a:buFont typeface="Arial" pitchFamily="34" charset="0"/>
        <a:buChar char="•"/>
        <a:defRPr sz="2900" kern="1200">
          <a:solidFill>
            <a:schemeClr val="bg1"/>
          </a:solidFill>
          <a:latin typeface="微软雅黑" pitchFamily="34" charset="-122"/>
          <a:ea typeface="微软雅黑" pitchFamily="34" charset="-122"/>
          <a:cs typeface="+mn-cs"/>
        </a:defRPr>
      </a:lvl1pPr>
      <a:lvl2pPr marL="662940" indent="-255270" algn="l" defTabSz="815975" rtl="0" eaLnBrk="1" latinLnBrk="0" hangingPunct="1">
        <a:spcBef>
          <a:spcPct val="20000"/>
        </a:spcBef>
        <a:buFont typeface="Arial" pitchFamily="34" charset="0"/>
        <a:buChar char="–"/>
        <a:defRPr sz="2500" kern="1200">
          <a:solidFill>
            <a:schemeClr val="bg1"/>
          </a:solidFill>
          <a:latin typeface="微软雅黑" pitchFamily="34" charset="-122"/>
          <a:ea typeface="微软雅黑" pitchFamily="34" charset="-122"/>
          <a:cs typeface="+mn-cs"/>
        </a:defRPr>
      </a:lvl2pPr>
      <a:lvl3pPr marL="1020445" indent="-203835" algn="l" defTabSz="815975" rtl="0" eaLnBrk="1" latinLnBrk="0" hangingPunct="1">
        <a:spcBef>
          <a:spcPct val="20000"/>
        </a:spcBef>
        <a:buFont typeface="Arial" pitchFamily="34" charset="0"/>
        <a:buChar char="•"/>
        <a:defRPr sz="2100" kern="1200">
          <a:solidFill>
            <a:schemeClr val="bg1"/>
          </a:solidFill>
          <a:latin typeface="微软雅黑" pitchFamily="34" charset="-122"/>
          <a:ea typeface="微软雅黑" pitchFamily="34" charset="-122"/>
          <a:cs typeface="+mn-cs"/>
        </a:defRPr>
      </a:lvl3pPr>
      <a:lvl4pPr marL="1428750" indent="-203835" algn="l" defTabSz="815975" rtl="0" eaLnBrk="1" latinLnBrk="0" hangingPunct="1">
        <a:spcBef>
          <a:spcPct val="20000"/>
        </a:spcBef>
        <a:buFont typeface="Arial" pitchFamily="34" charset="0"/>
        <a:buChar char="–"/>
        <a:defRPr sz="1800" kern="1200">
          <a:solidFill>
            <a:schemeClr val="bg1"/>
          </a:solidFill>
          <a:latin typeface="微软雅黑" pitchFamily="34" charset="-122"/>
          <a:ea typeface="微软雅黑" pitchFamily="34" charset="-122"/>
          <a:cs typeface="+mn-cs"/>
        </a:defRPr>
      </a:lvl4pPr>
      <a:lvl5pPr marL="1836420" indent="-203835" algn="l" defTabSz="815975" rtl="0" eaLnBrk="1" latinLnBrk="0" hangingPunct="1">
        <a:spcBef>
          <a:spcPct val="20000"/>
        </a:spcBef>
        <a:buFont typeface="Arial" pitchFamily="34" charset="0"/>
        <a:buChar char="»"/>
        <a:defRPr sz="1800" kern="1200">
          <a:solidFill>
            <a:schemeClr val="bg1"/>
          </a:solidFill>
          <a:latin typeface="微软雅黑" pitchFamily="34" charset="-122"/>
          <a:ea typeface="微软雅黑" pitchFamily="34" charset="-122"/>
          <a:cs typeface="+mn-cs"/>
        </a:defRPr>
      </a:lvl5pPr>
      <a:lvl6pPr marL="2244725" indent="-203835" algn="l" defTabSz="815975"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30" indent="-203835" algn="l" defTabSz="815975"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335" indent="-203835" algn="l" defTabSz="815975"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005" indent="-203835" algn="l" defTabSz="815975" rtl="0" eaLnBrk="1" latinLnBrk="0" hangingPunct="1">
        <a:spcBef>
          <a:spcPct val="200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815975" rtl="0" eaLnBrk="1" latinLnBrk="0" hangingPunct="1">
        <a:defRPr sz="1600" kern="1200">
          <a:solidFill>
            <a:schemeClr val="tx1"/>
          </a:solidFill>
          <a:latin typeface="+mn-lt"/>
          <a:ea typeface="+mn-ea"/>
          <a:cs typeface="+mn-cs"/>
        </a:defRPr>
      </a:lvl1pPr>
      <a:lvl2pPr marL="408305" algn="l" defTabSz="815975" rtl="0" eaLnBrk="1" latinLnBrk="0" hangingPunct="1">
        <a:defRPr sz="1600" kern="1200">
          <a:solidFill>
            <a:schemeClr val="tx1"/>
          </a:solidFill>
          <a:latin typeface="+mn-lt"/>
          <a:ea typeface="+mn-ea"/>
          <a:cs typeface="+mn-cs"/>
        </a:defRPr>
      </a:lvl2pPr>
      <a:lvl3pPr marL="815975" algn="l" defTabSz="815975" rtl="0" eaLnBrk="1" latinLnBrk="0" hangingPunct="1">
        <a:defRPr sz="1600" kern="1200">
          <a:solidFill>
            <a:schemeClr val="tx1"/>
          </a:solidFill>
          <a:latin typeface="+mn-lt"/>
          <a:ea typeface="+mn-ea"/>
          <a:cs typeface="+mn-cs"/>
        </a:defRPr>
      </a:lvl3pPr>
      <a:lvl4pPr marL="1224280" algn="l" defTabSz="815975" rtl="0" eaLnBrk="1" latinLnBrk="0" hangingPunct="1">
        <a:defRPr sz="1600" kern="1200">
          <a:solidFill>
            <a:schemeClr val="tx1"/>
          </a:solidFill>
          <a:latin typeface="+mn-lt"/>
          <a:ea typeface="+mn-ea"/>
          <a:cs typeface="+mn-cs"/>
        </a:defRPr>
      </a:lvl4pPr>
      <a:lvl5pPr marL="1632585" algn="l" defTabSz="815975" rtl="0" eaLnBrk="1" latinLnBrk="0" hangingPunct="1">
        <a:defRPr sz="1600" kern="1200">
          <a:solidFill>
            <a:schemeClr val="tx1"/>
          </a:solidFill>
          <a:latin typeface="+mn-lt"/>
          <a:ea typeface="+mn-ea"/>
          <a:cs typeface="+mn-cs"/>
        </a:defRPr>
      </a:lvl5pPr>
      <a:lvl6pPr marL="2040890" algn="l" defTabSz="815975" rtl="0" eaLnBrk="1" latinLnBrk="0" hangingPunct="1">
        <a:defRPr sz="1600" kern="1200">
          <a:solidFill>
            <a:schemeClr val="tx1"/>
          </a:solidFill>
          <a:latin typeface="+mn-lt"/>
          <a:ea typeface="+mn-ea"/>
          <a:cs typeface="+mn-cs"/>
        </a:defRPr>
      </a:lvl6pPr>
      <a:lvl7pPr marL="2448560" algn="l" defTabSz="815975" rtl="0" eaLnBrk="1" latinLnBrk="0" hangingPunct="1">
        <a:defRPr sz="1600" kern="1200">
          <a:solidFill>
            <a:schemeClr val="tx1"/>
          </a:solidFill>
          <a:latin typeface="+mn-lt"/>
          <a:ea typeface="+mn-ea"/>
          <a:cs typeface="+mn-cs"/>
        </a:defRPr>
      </a:lvl7pPr>
      <a:lvl8pPr marL="2856865" algn="l" defTabSz="815975" rtl="0" eaLnBrk="1" latinLnBrk="0" hangingPunct="1">
        <a:defRPr sz="1600" kern="1200">
          <a:solidFill>
            <a:schemeClr val="tx1"/>
          </a:solidFill>
          <a:latin typeface="+mn-lt"/>
          <a:ea typeface="+mn-ea"/>
          <a:cs typeface="+mn-cs"/>
        </a:defRPr>
      </a:lvl8pPr>
      <a:lvl9pPr marL="3265170" algn="l" defTabSz="815975"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slideLayout" Target="../slideLayouts/slideLayout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 Type="http://schemas.openxmlformats.org/officeDocument/2006/relationships/tags" Target="../tags/tag2.xml"/><Relationship Id="rId16" Type="http://schemas.openxmlformats.org/officeDocument/2006/relationships/tags" Target="../tags/tag16.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19" Type="http://schemas.openxmlformats.org/officeDocument/2006/relationships/image" Target="../media/image2.png"/><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a:spLocks noGrp="1"/>
          </p:cNvSpPr>
          <p:nvPr>
            <p:ph type="title"/>
          </p:nvPr>
        </p:nvSpPr>
        <p:spPr>
          <a:xfrm>
            <a:off x="1187624" y="1214266"/>
            <a:ext cx="6192687" cy="1585658"/>
          </a:xfrm>
        </p:spPr>
        <p:txBody>
          <a:bodyPr>
            <a:noAutofit/>
          </a:bodyPr>
          <a:lstStyle/>
          <a:p>
            <a:r>
              <a:rPr lang="zh-CN" altLang="en-US" b="1">
                <a:solidFill>
                  <a:schemeClr val="accent2">
                    <a:lumMod val="60000"/>
                    <a:lumOff val="40000"/>
                  </a:schemeClr>
                </a:solidFill>
              </a:rPr>
              <a:t>企业级网络安全的十</a:t>
            </a:r>
            <a:r>
              <a:rPr lang="zh-CN" altLang="en-US" b="1" dirty="0">
                <a:solidFill>
                  <a:schemeClr val="accent2">
                    <a:lumMod val="60000"/>
                    <a:lumOff val="40000"/>
                  </a:schemeClr>
                </a:solidFill>
              </a:rPr>
              <a:t>大痛点与思考</a:t>
            </a:r>
          </a:p>
        </p:txBody>
      </p:sp>
      <p:sp>
        <p:nvSpPr>
          <p:cNvPr id="7" name="副标题 2"/>
          <p:cNvSpPr txBox="1"/>
          <p:nvPr/>
        </p:nvSpPr>
        <p:spPr>
          <a:xfrm>
            <a:off x="6372681" y="3147814"/>
            <a:ext cx="1443903" cy="600363"/>
          </a:xfrm>
          <a:prstGeom prst="rect">
            <a:avLst/>
          </a:prstGeom>
          <a:noFill/>
        </p:spPr>
        <p:txBody>
          <a:bodyPr vert="horz" lIns="36731" tIns="18366" rIns="36731" bIns="18366" rtlCol="0">
            <a:noAutofit/>
          </a:bodyPr>
          <a:lstStyle/>
          <a:p>
            <a:pPr algn="ctr" defTabSz="274955">
              <a:spcBef>
                <a:spcPts val="180"/>
              </a:spcBef>
              <a:buClr>
                <a:schemeClr val="accent2"/>
              </a:buClr>
              <a:buSzPct val="60000"/>
              <a:defRPr/>
            </a:pPr>
            <a:r>
              <a:rPr lang="zh-CN" altLang="en-US" i="1" spc="-60" dirty="0">
                <a:solidFill>
                  <a:schemeClr val="accent2">
                    <a:lumMod val="60000"/>
                    <a:lumOff val="40000"/>
                  </a:schemeClr>
                </a:solidFill>
                <a:latin typeface="微软雅黑" pitchFamily="34" charset="-122"/>
                <a:ea typeface="微软雅黑" pitchFamily="34" charset="-122"/>
              </a:rPr>
              <a:t>国舜股份   姜强</a:t>
            </a:r>
            <a:endParaRPr lang="en-US" altLang="zh-CN" i="1" spc="-60" dirty="0">
              <a:solidFill>
                <a:schemeClr val="accent2">
                  <a:lumMod val="60000"/>
                  <a:lumOff val="40000"/>
                </a:schemeClr>
              </a:solidFill>
              <a:latin typeface="微软雅黑" pitchFamily="34" charset="-122"/>
              <a:ea typeface="微软雅黑" pitchFamily="34" charset="-122"/>
            </a:endParaRPr>
          </a:p>
        </p:txBody>
      </p:sp>
      <p:sp>
        <p:nvSpPr>
          <p:cNvPr id="8" name="副标题 2"/>
          <p:cNvSpPr txBox="1"/>
          <p:nvPr/>
        </p:nvSpPr>
        <p:spPr>
          <a:xfrm>
            <a:off x="6300192" y="4443958"/>
            <a:ext cx="2019519" cy="495984"/>
          </a:xfrm>
          <a:prstGeom prst="rect">
            <a:avLst/>
          </a:prstGeom>
          <a:noFill/>
        </p:spPr>
        <p:txBody>
          <a:bodyPr vert="horz" lIns="36731" tIns="18366" rIns="36731" bIns="18366" rtlCol="0">
            <a:noAutofit/>
          </a:bodyPr>
          <a:lstStyle/>
          <a:p>
            <a:pPr lvl="0">
              <a:lnSpc>
                <a:spcPct val="150000"/>
              </a:lnSpc>
              <a:spcBef>
                <a:spcPct val="0"/>
              </a:spcBef>
            </a:pPr>
            <a:r>
              <a:rPr lang="zh-CN" altLang="en-US" i="1" dirty="0">
                <a:solidFill>
                  <a:schemeClr val="accent2">
                    <a:lumMod val="60000"/>
                    <a:lumOff val="40000"/>
                  </a:schemeClr>
                </a:solidFill>
                <a:latin typeface="微软雅黑" pitchFamily="34" charset="-122"/>
                <a:ea typeface="微软雅黑" pitchFamily="34" charset="-122"/>
              </a:rPr>
              <a:t>股票代码  </a:t>
            </a:r>
            <a:r>
              <a:rPr lang="en-US" altLang="zh-CN" i="1" dirty="0">
                <a:solidFill>
                  <a:schemeClr val="accent2">
                    <a:lumMod val="60000"/>
                    <a:lumOff val="40000"/>
                  </a:schemeClr>
                </a:solidFill>
                <a:latin typeface="微软雅黑" pitchFamily="34" charset="-122"/>
                <a:ea typeface="微软雅黑" pitchFamily="34" charset="-122"/>
              </a:rPr>
              <a:t>834698</a:t>
            </a:r>
            <a:r>
              <a:rPr lang="zh-CN" altLang="en-US" i="1" dirty="0">
                <a:solidFill>
                  <a:schemeClr val="accent2">
                    <a:lumMod val="60000"/>
                    <a:lumOff val="40000"/>
                  </a:schemeClr>
                </a:solidFill>
                <a:latin typeface="微软雅黑" pitchFamily="34" charset="-122"/>
                <a:ea typeface="微软雅黑" pitchFamily="34" charset="-122"/>
              </a:rPr>
              <a:t>  </a:t>
            </a:r>
          </a:p>
        </p:txBody>
      </p:sp>
      <p:pic>
        <p:nvPicPr>
          <p:cNvPr id="1026" name="Picture 2"/>
          <p:cNvPicPr>
            <a:picLocks noChangeAspect="1" noChangeArrowheads="1"/>
          </p:cNvPicPr>
          <p:nvPr/>
        </p:nvPicPr>
        <p:blipFill>
          <a:blip r:embed="rId2"/>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85805" y="1052526"/>
            <a:ext cx="8229600" cy="2674648"/>
          </a:xfrm>
        </p:spPr>
        <p:txBody>
          <a:bodyPr>
            <a:normAutofit lnSpcReduction="10000"/>
          </a:bodyPr>
          <a:lstStyle/>
          <a:p>
            <a:pPr marL="342900" indent="-342900">
              <a:lnSpc>
                <a:spcPct val="150000"/>
              </a:lnSpc>
              <a:buFont typeface="+mj-ea"/>
              <a:buAutoNum type="circleNumDbPlain"/>
            </a:pPr>
            <a:r>
              <a:rPr lang="zh-CN" altLang="en-US" sz="1800" dirty="0"/>
              <a:t>全生命周期环节多</a:t>
            </a:r>
          </a:p>
          <a:p>
            <a:pPr marL="342900" indent="-342900">
              <a:lnSpc>
                <a:spcPct val="150000"/>
              </a:lnSpc>
              <a:buFont typeface="+mj-ea"/>
              <a:buAutoNum type="circleNumDbPlain"/>
            </a:pPr>
            <a:r>
              <a:rPr lang="zh-CN" altLang="en-US" sz="1800" dirty="0"/>
              <a:t>异常路径分析枝节多</a:t>
            </a:r>
          </a:p>
          <a:p>
            <a:pPr marL="342900" indent="-342900">
              <a:lnSpc>
                <a:spcPct val="150000"/>
              </a:lnSpc>
              <a:buFont typeface="+mj-ea"/>
              <a:buAutoNum type="circleNumDbPlain"/>
            </a:pPr>
            <a:r>
              <a:rPr lang="zh-CN" altLang="en-US" sz="1800" dirty="0"/>
              <a:t>安全检测、防护、监测、应急控制点多</a:t>
            </a:r>
          </a:p>
          <a:p>
            <a:pPr marL="342900" indent="-342900">
              <a:lnSpc>
                <a:spcPct val="150000"/>
              </a:lnSpc>
              <a:buFont typeface="+mj-ea"/>
              <a:buAutoNum type="circleNumDbPlain"/>
            </a:pPr>
            <a:r>
              <a:rPr lang="zh-CN" altLang="en-US" sz="1800" dirty="0"/>
              <a:t>协调事项、涉及组织人员多</a:t>
            </a:r>
            <a:endParaRPr lang="en-US" altLang="zh-CN" sz="1800" dirty="0"/>
          </a:p>
          <a:p>
            <a:pPr marL="342900" indent="-342900">
              <a:lnSpc>
                <a:spcPct val="150000"/>
              </a:lnSpc>
              <a:buFont typeface="+mj-ea"/>
              <a:buAutoNum type="circleNumDbPlain"/>
            </a:pPr>
            <a:r>
              <a:rPr lang="zh-CN" altLang="en-US" sz="1800" dirty="0"/>
              <a:t>需要面对全世界的黑客，需要跟踪全世界的安全技术</a:t>
            </a:r>
            <a:endParaRPr lang="en-US" altLang="zh-CN" sz="1800" dirty="0"/>
          </a:p>
          <a:p>
            <a:pPr marL="342900" indent="-342900">
              <a:lnSpc>
                <a:spcPct val="150000"/>
              </a:lnSpc>
              <a:buFont typeface="+mj-ea"/>
              <a:buAutoNum type="circleNumDbPlain"/>
            </a:pPr>
            <a:r>
              <a:rPr lang="zh-CN" altLang="en-US" sz="1800" b="1" dirty="0">
                <a:solidFill>
                  <a:srgbClr val="FF0000"/>
                </a:solidFill>
              </a:rPr>
              <a:t>网络安全工作的成绩难以量化和体现</a:t>
            </a:r>
          </a:p>
          <a:p>
            <a:pPr>
              <a:lnSpc>
                <a:spcPct val="150000"/>
              </a:lnSpc>
            </a:pPr>
            <a:endParaRPr lang="zh-CN" altLang="en-US" sz="1800" dirty="0"/>
          </a:p>
        </p:txBody>
      </p:sp>
      <p:sp>
        <p:nvSpPr>
          <p:cNvPr id="4" name="标题 1"/>
          <p:cNvSpPr txBox="1"/>
          <p:nvPr/>
        </p:nvSpPr>
        <p:spPr bwMode="auto">
          <a:xfrm>
            <a:off x="309799" y="246304"/>
            <a:ext cx="6172200" cy="589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r>
              <a:rPr lang="zh-CN" altLang="en-US" sz="2100" b="1" dirty="0">
                <a:solidFill>
                  <a:schemeClr val="accent2">
                    <a:lumMod val="60000"/>
                    <a:lumOff val="40000"/>
                  </a:schemeClr>
                </a:solidFill>
                <a:latin typeface="微软雅黑" pitchFamily="34" charset="-122"/>
                <a:ea typeface="微软雅黑" pitchFamily="34" charset="-122"/>
              </a:rPr>
              <a:t>痛点五：安全管理工作繁杂难以获得理解</a:t>
            </a:r>
          </a:p>
        </p:txBody>
      </p:sp>
      <p:pic>
        <p:nvPicPr>
          <p:cNvPr id="1026" name="Picture 2"/>
          <p:cNvPicPr>
            <a:picLocks noChangeAspect="1" noChangeArrowheads="1"/>
          </p:cNvPicPr>
          <p:nvPr/>
        </p:nvPicPr>
        <p:blipFill>
          <a:blip r:embed="rId2"/>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p:nvPr/>
        </p:nvSpPr>
        <p:spPr bwMode="auto">
          <a:xfrm>
            <a:off x="214282" y="107158"/>
            <a:ext cx="8229600" cy="589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r>
              <a:rPr lang="zh-CN" altLang="en-US" sz="2100" b="1" dirty="0">
                <a:solidFill>
                  <a:schemeClr val="accent2">
                    <a:lumMod val="60000"/>
                    <a:lumOff val="40000"/>
                  </a:schemeClr>
                </a:solidFill>
                <a:latin typeface="微软雅黑" pitchFamily="34" charset="-122"/>
                <a:ea typeface="微软雅黑" pitchFamily="34" charset="-122"/>
              </a:rPr>
              <a:t>痛点</a:t>
            </a:r>
            <a:r>
              <a:rPr lang="zh-CN" altLang="en-US" sz="2100" b="1">
                <a:solidFill>
                  <a:schemeClr val="accent2">
                    <a:lumMod val="60000"/>
                    <a:lumOff val="40000"/>
                  </a:schemeClr>
                </a:solidFill>
                <a:latin typeface="微软雅黑" pitchFamily="34" charset="-122"/>
                <a:ea typeface="微软雅黑" pitchFamily="34" charset="-122"/>
              </a:rPr>
              <a:t>六：网络安全投入不够</a:t>
            </a:r>
            <a:endParaRPr lang="zh-CN" altLang="en-US" sz="2100" b="1" dirty="0">
              <a:solidFill>
                <a:schemeClr val="accent2">
                  <a:lumMod val="60000"/>
                  <a:lumOff val="40000"/>
                </a:schemeClr>
              </a:solidFill>
              <a:latin typeface="微软雅黑" pitchFamily="34" charset="-122"/>
              <a:ea typeface="微软雅黑" pitchFamily="34" charset="-122"/>
            </a:endParaRPr>
          </a:p>
        </p:txBody>
      </p:sp>
      <p:pic>
        <p:nvPicPr>
          <p:cNvPr id="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600" y="1275606"/>
            <a:ext cx="6371500" cy="30963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3"/>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333549" y="861173"/>
            <a:ext cx="8435280" cy="3983836"/>
          </a:xfrm>
        </p:spPr>
        <p:txBody>
          <a:bodyPr>
            <a:noAutofit/>
          </a:bodyPr>
          <a:lstStyle/>
          <a:p>
            <a:pPr>
              <a:lnSpc>
                <a:spcPct val="150000"/>
              </a:lnSpc>
              <a:buFont typeface="+mj-ea"/>
              <a:buAutoNum type="circleNumDbPlain"/>
            </a:pPr>
            <a:r>
              <a:rPr lang="zh-CN" altLang="en-US" sz="1400" dirty="0"/>
              <a:t>基于专家经验的风险管理覆盖面小、判断标准不统一、基础信息不够，导致常态化风险管理要求无法落地的困境</a:t>
            </a:r>
          </a:p>
          <a:p>
            <a:pPr>
              <a:lnSpc>
                <a:spcPct val="150000"/>
              </a:lnSpc>
              <a:buFont typeface="+mj-ea"/>
              <a:buAutoNum type="circleNumDbPlain"/>
            </a:pPr>
            <a:r>
              <a:rPr lang="zh-CN" altLang="en-US" sz="1400" dirty="0"/>
              <a:t>基于少量信息或者完全黑盒基础上的渗透测试，存在发现问题困难、发现问题少等困境</a:t>
            </a:r>
          </a:p>
          <a:p>
            <a:pPr>
              <a:lnSpc>
                <a:spcPct val="150000"/>
              </a:lnSpc>
              <a:buFont typeface="+mj-ea"/>
              <a:buAutoNum type="circleNumDbPlain"/>
            </a:pPr>
            <a:r>
              <a:rPr lang="zh-CN" altLang="en-US" sz="1400" dirty="0"/>
              <a:t>项目质量取决于所投入专家的经验</a:t>
            </a:r>
          </a:p>
          <a:p>
            <a:pPr>
              <a:lnSpc>
                <a:spcPct val="150000"/>
              </a:lnSpc>
              <a:buFont typeface="+mj-ea"/>
              <a:buAutoNum type="circleNumDbPlain"/>
            </a:pPr>
            <a:r>
              <a:rPr lang="zh-CN" altLang="en-US" sz="1400" dirty="0"/>
              <a:t>评估服务模式漠视用户逐年提升的安全评估能力，没有区分自动和人工的工作界限并扩大自动化、标准化范围</a:t>
            </a:r>
            <a:endParaRPr lang="en-US" altLang="zh-CN" sz="1400" dirty="0"/>
          </a:p>
          <a:p>
            <a:pPr>
              <a:lnSpc>
                <a:spcPct val="150000"/>
              </a:lnSpc>
              <a:buFont typeface="+mj-ea"/>
              <a:buAutoNum type="circleNumDbPlain"/>
            </a:pPr>
            <a:r>
              <a:rPr lang="zh-CN" altLang="en-US" sz="1400" dirty="0"/>
              <a:t>安全配置合规、弱口令无伤核查、系统漏洞无伤探测、安全域划分核查、软件代码漏洞分析工具、防火墙策略核查等新技术逐步成熟，</a:t>
            </a:r>
            <a:r>
              <a:rPr lang="zh-CN" altLang="en-US" sz="1400" b="1" dirty="0">
                <a:solidFill>
                  <a:srgbClr val="FF0000"/>
                </a:solidFill>
              </a:rPr>
              <a:t>但缺乏全面系统规划和分步骤实施的自觉</a:t>
            </a:r>
            <a:endParaRPr lang="en-US" altLang="zh-CN" sz="1400" b="1" dirty="0">
              <a:solidFill>
                <a:srgbClr val="FF0000"/>
              </a:solidFill>
            </a:endParaRPr>
          </a:p>
          <a:p>
            <a:pPr>
              <a:lnSpc>
                <a:spcPct val="150000"/>
              </a:lnSpc>
              <a:buFont typeface="+mj-ea"/>
              <a:buAutoNum type="circleNumDbPlain"/>
            </a:pPr>
            <a:r>
              <a:rPr lang="zh-CN" altLang="en-US" sz="1400" dirty="0"/>
              <a:t>标准化的业务逻辑安全分析框架已经成型</a:t>
            </a:r>
            <a:r>
              <a:rPr lang="zh-CN" altLang="en-US" sz="1400" b="1" dirty="0">
                <a:solidFill>
                  <a:srgbClr val="FF0000"/>
                </a:solidFill>
              </a:rPr>
              <a:t>，但尚未确定为绝大多数安全服务的灵魂指南</a:t>
            </a:r>
          </a:p>
          <a:p>
            <a:pPr>
              <a:lnSpc>
                <a:spcPct val="150000"/>
              </a:lnSpc>
            </a:pPr>
            <a:endParaRPr lang="zh-CN" altLang="en-US" sz="1300" dirty="0"/>
          </a:p>
        </p:txBody>
      </p:sp>
      <p:sp>
        <p:nvSpPr>
          <p:cNvPr id="6" name="标题 1"/>
          <p:cNvSpPr txBox="1"/>
          <p:nvPr/>
        </p:nvSpPr>
        <p:spPr bwMode="auto">
          <a:xfrm>
            <a:off x="214282" y="110183"/>
            <a:ext cx="6923112" cy="589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marL="1080770" indent="-1080770"/>
            <a:r>
              <a:rPr lang="zh-CN" altLang="en-US" sz="2100" b="1" dirty="0">
                <a:solidFill>
                  <a:schemeClr val="accent2">
                    <a:lumMod val="60000"/>
                    <a:lumOff val="40000"/>
                  </a:schemeClr>
                </a:solidFill>
                <a:latin typeface="微软雅黑" pitchFamily="34" charset="-122"/>
                <a:ea typeface="微软雅黑" pitchFamily="34" charset="-122"/>
              </a:rPr>
              <a:t>痛点七：高度依赖专家经验的模式已经成为瓶颈</a:t>
            </a:r>
          </a:p>
        </p:txBody>
      </p:sp>
      <p:pic>
        <p:nvPicPr>
          <p:cNvPr id="1026" name="Picture 2"/>
          <p:cNvPicPr>
            <a:picLocks noChangeAspect="1" noChangeArrowheads="1"/>
          </p:cNvPicPr>
          <p:nvPr/>
        </p:nvPicPr>
        <p:blipFill>
          <a:blip r:embed="rId2"/>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p:nvPr/>
        </p:nvSpPr>
        <p:spPr bwMode="auto">
          <a:xfrm>
            <a:off x="200000" y="110182"/>
            <a:ext cx="6172200" cy="589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marL="1080770" indent="-1080770"/>
            <a:r>
              <a:rPr lang="zh-CN" altLang="en-US" sz="2100" b="1" dirty="0">
                <a:solidFill>
                  <a:schemeClr val="accent2">
                    <a:lumMod val="60000"/>
                    <a:lumOff val="40000"/>
                  </a:schemeClr>
                </a:solidFill>
                <a:latin typeface="微软雅黑" pitchFamily="34" charset="-122"/>
                <a:ea typeface="微软雅黑" pitchFamily="34" charset="-122"/>
              </a:rPr>
              <a:t>痛点八：问题闭环管理困难</a:t>
            </a:r>
          </a:p>
        </p:txBody>
      </p:sp>
      <p:pic>
        <p:nvPicPr>
          <p:cNvPr id="3" name="Picture 2" descr="c:\DOCUME~1\ADMINI~1\APPLIC~1\360se6\USERDA~1\Temp\201206~1.JPG"/>
          <p:cNvPicPr>
            <a:picLocks noChangeAspect="1" noChangeArrowheads="1"/>
          </p:cNvPicPr>
          <p:nvPr/>
        </p:nvPicPr>
        <p:blipFill>
          <a:blip r:embed="rId3"/>
          <a:srcRect t="14845"/>
          <a:stretch>
            <a:fillRect/>
          </a:stretch>
        </p:blipFill>
        <p:spPr bwMode="auto">
          <a:xfrm>
            <a:off x="179512" y="702486"/>
            <a:ext cx="8280920" cy="4441015"/>
          </a:xfrm>
          <a:prstGeom prst="rect">
            <a:avLst/>
          </a:prstGeom>
          <a:noFill/>
          <a:ln w="9525">
            <a:noFill/>
            <a:miter lim="800000"/>
            <a:headEnd/>
            <a:tailEnd/>
          </a:ln>
        </p:spPr>
      </p:pic>
      <p:sp>
        <p:nvSpPr>
          <p:cNvPr id="4" name="椭圆 3"/>
          <p:cNvSpPr/>
          <p:nvPr/>
        </p:nvSpPr>
        <p:spPr>
          <a:xfrm>
            <a:off x="1907704" y="843558"/>
            <a:ext cx="2247577" cy="2304256"/>
          </a:xfrm>
          <a:prstGeom prst="ellipse">
            <a:avLst/>
          </a:prstGeom>
          <a:solidFill>
            <a:schemeClr val="bg1">
              <a:lumMod val="6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5" name="椭圆 4"/>
          <p:cNvSpPr/>
          <p:nvPr/>
        </p:nvSpPr>
        <p:spPr>
          <a:xfrm>
            <a:off x="5140252" y="843558"/>
            <a:ext cx="2247578" cy="2304256"/>
          </a:xfrm>
          <a:prstGeom prst="ellipse">
            <a:avLst/>
          </a:prstGeom>
          <a:solidFill>
            <a:schemeClr val="bg1">
              <a:lumMod val="6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7" name="椭圆 6"/>
          <p:cNvSpPr/>
          <p:nvPr/>
        </p:nvSpPr>
        <p:spPr>
          <a:xfrm>
            <a:off x="2096710" y="1067396"/>
            <a:ext cx="1834734" cy="1881002"/>
          </a:xfrm>
          <a:prstGeom prst="ellipse">
            <a:avLst/>
          </a:prstGeom>
          <a:solidFill>
            <a:schemeClr val="tx1">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8" name="椭圆 7"/>
          <p:cNvSpPr/>
          <p:nvPr/>
        </p:nvSpPr>
        <p:spPr>
          <a:xfrm>
            <a:off x="5329257" y="1067396"/>
            <a:ext cx="1834735" cy="1881002"/>
          </a:xfrm>
          <a:prstGeom prst="ellipse">
            <a:avLst/>
          </a:prstGeom>
          <a:solidFill>
            <a:schemeClr val="tx1">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9" name="矩形 14"/>
          <p:cNvSpPr>
            <a:spLocks noChangeArrowheads="1"/>
          </p:cNvSpPr>
          <p:nvPr/>
        </p:nvSpPr>
        <p:spPr bwMode="auto">
          <a:xfrm>
            <a:off x="2431944" y="1550776"/>
            <a:ext cx="1306598" cy="1089529"/>
          </a:xfrm>
          <a:prstGeom prst="rect">
            <a:avLst/>
          </a:prstGeom>
          <a:noFill/>
          <a:ln w="9525">
            <a:noFill/>
            <a:miter lim="800000"/>
          </a:ln>
        </p:spPr>
        <p:txBody>
          <a:bodyPr wrap="square">
            <a:spAutoFit/>
          </a:bodyPr>
          <a:lstStyle/>
          <a:p>
            <a:pPr>
              <a:lnSpc>
                <a:spcPct val="120000"/>
              </a:lnSpc>
            </a:pPr>
            <a:r>
              <a:rPr lang="zh-CN" altLang="en-US" sz="1800" b="1" dirty="0">
                <a:solidFill>
                  <a:srgbClr val="FFC000"/>
                </a:solidFill>
                <a:latin typeface="微软雅黑" pitchFamily="34" charset="-122"/>
                <a:ea typeface="微软雅黑" pitchFamily="34" charset="-122"/>
              </a:rPr>
              <a:t>依赖人工协调，不可能持续</a:t>
            </a:r>
          </a:p>
        </p:txBody>
      </p:sp>
      <p:sp>
        <p:nvSpPr>
          <p:cNvPr id="10" name="矩形 17"/>
          <p:cNvSpPr>
            <a:spLocks noChangeArrowheads="1"/>
          </p:cNvSpPr>
          <p:nvPr/>
        </p:nvSpPr>
        <p:spPr bwMode="auto">
          <a:xfrm>
            <a:off x="5614923" y="1698989"/>
            <a:ext cx="1452651" cy="1089529"/>
          </a:xfrm>
          <a:prstGeom prst="rect">
            <a:avLst/>
          </a:prstGeom>
          <a:noFill/>
          <a:ln w="9525">
            <a:noFill/>
            <a:miter lim="800000"/>
          </a:ln>
        </p:spPr>
        <p:txBody>
          <a:bodyPr wrap="square">
            <a:spAutoFit/>
          </a:bodyPr>
          <a:lstStyle/>
          <a:p>
            <a:pPr algn="ctr">
              <a:lnSpc>
                <a:spcPct val="120000"/>
              </a:lnSpc>
            </a:pPr>
            <a:r>
              <a:rPr lang="zh-CN" altLang="en-US" sz="1800" b="1" dirty="0">
                <a:solidFill>
                  <a:srgbClr val="FFC000"/>
                </a:solidFill>
                <a:latin typeface="微软雅黑" pitchFamily="34" charset="-122"/>
                <a:ea typeface="微软雅黑" pitchFamily="34" charset="-122"/>
              </a:rPr>
              <a:t>不能全面覆盖，加剧侥幸心理</a:t>
            </a:r>
          </a:p>
        </p:txBody>
      </p:sp>
      <p:sp>
        <p:nvSpPr>
          <p:cNvPr id="11" name="椭圆 10"/>
          <p:cNvSpPr/>
          <p:nvPr/>
        </p:nvSpPr>
        <p:spPr>
          <a:xfrm>
            <a:off x="3548558" y="2859782"/>
            <a:ext cx="2247578" cy="2304256"/>
          </a:xfrm>
          <a:prstGeom prst="ellipse">
            <a:avLst/>
          </a:prstGeom>
          <a:solidFill>
            <a:schemeClr val="bg1">
              <a:lumMod val="6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12" name="椭圆 11"/>
          <p:cNvSpPr/>
          <p:nvPr/>
        </p:nvSpPr>
        <p:spPr>
          <a:xfrm>
            <a:off x="3737563" y="3083620"/>
            <a:ext cx="1834735" cy="1881002"/>
          </a:xfrm>
          <a:prstGeom prst="ellipse">
            <a:avLst/>
          </a:prstGeom>
          <a:solidFill>
            <a:schemeClr val="tx1">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13" name="矩形 17"/>
          <p:cNvSpPr>
            <a:spLocks noChangeArrowheads="1"/>
          </p:cNvSpPr>
          <p:nvPr/>
        </p:nvSpPr>
        <p:spPr bwMode="auto">
          <a:xfrm>
            <a:off x="4023229" y="3715213"/>
            <a:ext cx="1452651" cy="1089529"/>
          </a:xfrm>
          <a:prstGeom prst="rect">
            <a:avLst/>
          </a:prstGeom>
          <a:noFill/>
          <a:ln w="9525">
            <a:noFill/>
            <a:miter lim="800000"/>
          </a:ln>
        </p:spPr>
        <p:txBody>
          <a:bodyPr wrap="square">
            <a:spAutoFit/>
          </a:bodyPr>
          <a:lstStyle/>
          <a:p>
            <a:pPr algn="ctr">
              <a:lnSpc>
                <a:spcPct val="120000"/>
              </a:lnSpc>
            </a:pPr>
            <a:r>
              <a:rPr lang="zh-CN" altLang="en-US" sz="1800" b="1" dirty="0">
                <a:solidFill>
                  <a:srgbClr val="FFC000"/>
                </a:solidFill>
                <a:latin typeface="微软雅黑" pitchFamily="34" charset="-122"/>
                <a:ea typeface="微软雅黑" pitchFamily="34" charset="-122"/>
              </a:rPr>
              <a:t>不能自动处置，人力障碍依旧</a:t>
            </a:r>
          </a:p>
        </p:txBody>
      </p:sp>
      <p:pic>
        <p:nvPicPr>
          <p:cNvPr id="1026" name="Picture 2"/>
          <p:cNvPicPr>
            <a:picLocks noChangeAspect="1" noChangeArrowheads="1"/>
          </p:cNvPicPr>
          <p:nvPr/>
        </p:nvPicPr>
        <p:blipFill>
          <a:blip r:embed="rId4"/>
          <a:srcRect/>
          <a:stretch>
            <a:fillRect/>
          </a:stretch>
        </p:blipFill>
        <p:spPr bwMode="auto">
          <a:xfrm>
            <a:off x="7659370" y="163195"/>
            <a:ext cx="1075690" cy="484505"/>
          </a:xfrm>
          <a:prstGeom prst="rect">
            <a:avLst/>
          </a:prstGeom>
          <a:noFill/>
          <a:ln w="9525">
            <a:noFill/>
            <a:miter lim="800000"/>
            <a:headEnd/>
            <a:tailEnd/>
          </a:ln>
          <a:effec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0-#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1+#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1+#ppt_w/2"/>
                                          </p:val>
                                        </p:tav>
                                        <p:tav tm="100000">
                                          <p:val>
                                            <p:strVal val="#ppt_x"/>
                                          </p:val>
                                        </p:tav>
                                      </p:tavLst>
                                    </p:anim>
                                    <p:anim calcmode="lin" valueType="num">
                                      <p:cBhvr additive="base">
                                        <p:cTn id="24" dur="500" fill="hold"/>
                                        <p:tgtEl>
                                          <p:spTgt spid="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1+#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1+#ppt_w/2"/>
                                          </p:val>
                                        </p:tav>
                                        <p:tav tm="100000">
                                          <p:val>
                                            <p:strVal val="#ppt_x"/>
                                          </p:val>
                                        </p:tav>
                                      </p:tavLst>
                                    </p:anim>
                                    <p:anim calcmode="lin" valueType="num">
                                      <p:cBhvr additive="base">
                                        <p:cTn id="32" dur="500" fill="hold"/>
                                        <p:tgtEl>
                                          <p:spTgt spid="11"/>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fill="hold"/>
                                        <p:tgtEl>
                                          <p:spTgt spid="12"/>
                                        </p:tgtEl>
                                        <p:attrNameLst>
                                          <p:attrName>ppt_x</p:attrName>
                                        </p:attrNameLst>
                                      </p:cBhvr>
                                      <p:tavLst>
                                        <p:tav tm="0">
                                          <p:val>
                                            <p:strVal val="1+#ppt_w/2"/>
                                          </p:val>
                                        </p:tav>
                                        <p:tav tm="100000">
                                          <p:val>
                                            <p:strVal val="#ppt_x"/>
                                          </p:val>
                                        </p:tav>
                                      </p:tavLst>
                                    </p:anim>
                                    <p:anim calcmode="lin" valueType="num">
                                      <p:cBhvr additive="base">
                                        <p:cTn id="36" dur="500" fill="hold"/>
                                        <p:tgtEl>
                                          <p:spTgt spid="12"/>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 calcmode="lin" valueType="num">
                                      <p:cBhvr additive="base">
                                        <p:cTn id="39" dur="500" fill="hold"/>
                                        <p:tgtEl>
                                          <p:spTgt spid="13"/>
                                        </p:tgtEl>
                                        <p:attrNameLst>
                                          <p:attrName>ppt_x</p:attrName>
                                        </p:attrNameLst>
                                      </p:cBhvr>
                                      <p:tavLst>
                                        <p:tav tm="0">
                                          <p:val>
                                            <p:strVal val="1+#ppt_w/2"/>
                                          </p:val>
                                        </p:tav>
                                        <p:tav tm="100000">
                                          <p:val>
                                            <p:strVal val="#ppt_x"/>
                                          </p:val>
                                        </p:tav>
                                      </p:tavLst>
                                    </p:anim>
                                    <p:anim calcmode="lin" valueType="num">
                                      <p:cBhvr additive="base">
                                        <p:cTn id="40"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p:bldP spid="10" grpId="0"/>
      <p:bldP spid="11" grpId="0" animBg="1"/>
      <p:bldP spid="12" grpId="0" animBg="1"/>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90848" y="1066896"/>
            <a:ext cx="8096251" cy="2183201"/>
          </a:xfrm>
        </p:spPr>
        <p:txBody>
          <a:bodyPr>
            <a:normAutofit fontScale="92500" lnSpcReduction="20000"/>
          </a:bodyPr>
          <a:lstStyle/>
          <a:p>
            <a:pPr marL="342900" indent="-342900">
              <a:lnSpc>
                <a:spcPct val="150000"/>
              </a:lnSpc>
              <a:buFont typeface="+mj-ea"/>
              <a:buAutoNum type="circleNumDbPlain"/>
            </a:pPr>
            <a:r>
              <a:rPr lang="zh-CN" altLang="en-US" sz="1800" dirty="0">
                <a:solidFill>
                  <a:srgbClr val="FF0000"/>
                </a:solidFill>
              </a:rPr>
              <a:t>大数据：</a:t>
            </a:r>
            <a:r>
              <a:rPr lang="zh-CN" altLang="en-US" sz="1800" dirty="0"/>
              <a:t>经典语录“单一设备进行检测防护已经失效，需要进行跨平台的大数据分析”，但基于现实环境中的低劣传统技术产生的数据进行大数据分析就能解决问题吗？哪些问题可以通过改进传统技术解决？传统技术和大数据等新技术的辩证关系等核心问题还缺乏系统全面论述。</a:t>
            </a:r>
          </a:p>
          <a:p>
            <a:pPr marL="342900" indent="-342900">
              <a:lnSpc>
                <a:spcPct val="150000"/>
              </a:lnSpc>
              <a:buFont typeface="+mj-ea"/>
              <a:buAutoNum type="circleNumDbPlain"/>
            </a:pPr>
            <a:r>
              <a:rPr lang="zh-CN" altLang="en-US" sz="1800" b="1" dirty="0">
                <a:solidFill>
                  <a:srgbClr val="FF0000"/>
                </a:solidFill>
              </a:rPr>
              <a:t>安全情报：</a:t>
            </a:r>
            <a:r>
              <a:rPr lang="zh-CN" altLang="en-US" sz="1800" dirty="0"/>
              <a:t>什么可以交换？给谁？能否信任？</a:t>
            </a:r>
            <a:r>
              <a:rPr lang="en-US" altLang="zh-CN" sz="1800" dirty="0"/>
              <a:t>IP</a:t>
            </a:r>
            <a:r>
              <a:rPr lang="zh-CN" altLang="en-US" sz="1800" dirty="0"/>
              <a:t>地址归属、与物理位置的关系等信息隐私问题如何破解？</a:t>
            </a:r>
          </a:p>
          <a:p>
            <a:pPr>
              <a:lnSpc>
                <a:spcPct val="150000"/>
              </a:lnSpc>
            </a:pPr>
            <a:endParaRPr lang="zh-CN" altLang="en-US" sz="1800" dirty="0"/>
          </a:p>
        </p:txBody>
      </p:sp>
      <p:sp>
        <p:nvSpPr>
          <p:cNvPr id="6" name="标题 1"/>
          <p:cNvSpPr txBox="1"/>
          <p:nvPr/>
        </p:nvSpPr>
        <p:spPr bwMode="auto">
          <a:xfrm>
            <a:off x="142845" y="107158"/>
            <a:ext cx="9011344" cy="589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marL="1080770" indent="-1080770"/>
            <a:r>
              <a:rPr lang="zh-CN" altLang="en-US" sz="2100" b="1" dirty="0">
                <a:solidFill>
                  <a:schemeClr val="accent2">
                    <a:lumMod val="60000"/>
                    <a:lumOff val="40000"/>
                  </a:schemeClr>
                </a:solidFill>
                <a:latin typeface="微软雅黑" pitchFamily="34" charset="-122"/>
                <a:ea typeface="微软雅黑" pitchFamily="34" charset="-122"/>
              </a:rPr>
              <a:t>痛点九：理想概念与真实世界同床异梦</a:t>
            </a:r>
          </a:p>
        </p:txBody>
      </p:sp>
      <p:pic>
        <p:nvPicPr>
          <p:cNvPr id="1026" name="Picture 2"/>
          <p:cNvPicPr>
            <a:picLocks noChangeAspect="1" noChangeArrowheads="1"/>
          </p:cNvPicPr>
          <p:nvPr/>
        </p:nvPicPr>
        <p:blipFill>
          <a:blip r:embed="rId2"/>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57201" y="1159684"/>
            <a:ext cx="8507288" cy="2050656"/>
          </a:xfrm>
        </p:spPr>
        <p:txBody>
          <a:bodyPr>
            <a:normAutofit/>
          </a:bodyPr>
          <a:lstStyle/>
          <a:p>
            <a:pPr marL="342900" indent="-342900">
              <a:lnSpc>
                <a:spcPct val="150000"/>
              </a:lnSpc>
              <a:buFont typeface="+mj-ea"/>
              <a:buAutoNum type="circleNumDbPlain"/>
            </a:pPr>
            <a:r>
              <a:rPr lang="zh-CN" altLang="en-US" sz="1800" dirty="0"/>
              <a:t>安全性与系统可用性冲突风险制约加固自动化</a:t>
            </a:r>
          </a:p>
          <a:p>
            <a:pPr marL="342900" indent="-342900">
              <a:lnSpc>
                <a:spcPct val="150000"/>
              </a:lnSpc>
              <a:buFont typeface="+mj-ea"/>
              <a:buAutoNum type="circleNumDbPlain"/>
            </a:pPr>
            <a:r>
              <a:rPr lang="zh-CN" altLang="en-US" sz="1800" dirty="0"/>
              <a:t>自动化核查技术较多，自动化加固技术寥寥（担忧可用性冲突是主因）</a:t>
            </a:r>
          </a:p>
          <a:p>
            <a:pPr>
              <a:lnSpc>
                <a:spcPct val="150000"/>
              </a:lnSpc>
            </a:pPr>
            <a:endParaRPr lang="zh-CN" altLang="en-US" sz="1800" dirty="0"/>
          </a:p>
        </p:txBody>
      </p:sp>
      <p:sp>
        <p:nvSpPr>
          <p:cNvPr id="6" name="标题 1"/>
          <p:cNvSpPr txBox="1"/>
          <p:nvPr/>
        </p:nvSpPr>
        <p:spPr bwMode="auto">
          <a:xfrm>
            <a:off x="214283" y="107158"/>
            <a:ext cx="9011344" cy="589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marL="1080770" indent="-1080770"/>
            <a:r>
              <a:rPr lang="zh-CN" altLang="en-US" sz="2100" b="1" dirty="0">
                <a:solidFill>
                  <a:schemeClr val="accent2">
                    <a:lumMod val="60000"/>
                    <a:lumOff val="40000"/>
                  </a:schemeClr>
                </a:solidFill>
                <a:latin typeface="微软雅黑" pitchFamily="34" charset="-122"/>
                <a:ea typeface="微软雅黑" pitchFamily="34" charset="-122"/>
              </a:rPr>
              <a:t>痛点十：安全加固任务实施困难</a:t>
            </a:r>
          </a:p>
        </p:txBody>
      </p:sp>
      <p:pic>
        <p:nvPicPr>
          <p:cNvPr id="1026" name="Picture 2"/>
          <p:cNvPicPr>
            <a:picLocks noChangeAspect="1" noChangeArrowheads="1"/>
          </p:cNvPicPr>
          <p:nvPr/>
        </p:nvPicPr>
        <p:blipFill>
          <a:blip r:embed="rId2"/>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a:spLocks noGrp="1"/>
          </p:cNvSpPr>
          <p:nvPr>
            <p:ph type="title"/>
          </p:nvPr>
        </p:nvSpPr>
        <p:spPr>
          <a:xfrm>
            <a:off x="342346" y="1869106"/>
            <a:ext cx="5829300" cy="589364"/>
          </a:xfrm>
        </p:spPr>
        <p:txBody>
          <a:bodyPr>
            <a:normAutofit/>
          </a:bodyPr>
          <a:lstStyle/>
          <a:p>
            <a:r>
              <a:rPr lang="zh-CN" altLang="en-US">
                <a:solidFill>
                  <a:schemeClr val="accent2">
                    <a:lumMod val="60000"/>
                    <a:lumOff val="40000"/>
                  </a:schemeClr>
                </a:solidFill>
                <a:effectLst/>
              </a:rPr>
              <a:t>思考</a:t>
            </a:r>
            <a:endParaRPr lang="zh-CN" altLang="en-US" dirty="0">
              <a:solidFill>
                <a:schemeClr val="accent2">
                  <a:lumMod val="60000"/>
                  <a:lumOff val="40000"/>
                </a:schemeClr>
              </a:solidFill>
              <a:effectLst/>
              <a:latin typeface="微软雅黑" pitchFamily="34" charset="-122"/>
              <a:ea typeface="微软雅黑" pitchFamily="34" charset="-122"/>
            </a:endParaRPr>
          </a:p>
        </p:txBody>
      </p:sp>
      <p:pic>
        <p:nvPicPr>
          <p:cNvPr id="7" name="Picture 3" descr="C:\Users\lenovo\Desktop\6.jpg"/>
          <p:cNvPicPr>
            <a:picLocks noChangeAspect="1" noChangeArrowheads="1"/>
          </p:cNvPicPr>
          <p:nvPr/>
        </p:nvPicPr>
        <p:blipFill>
          <a:blip r:embed="rId3" cstate="print"/>
          <a:srcRect/>
          <a:stretch>
            <a:fillRect/>
          </a:stretch>
        </p:blipFill>
        <p:spPr bwMode="auto">
          <a:xfrm>
            <a:off x="5974200" y="2737284"/>
            <a:ext cx="2165949" cy="1752223"/>
          </a:xfrm>
          <a:prstGeom prst="rect">
            <a:avLst/>
          </a:prstGeom>
          <a:noFill/>
        </p:spPr>
      </p:pic>
      <p:pic>
        <p:nvPicPr>
          <p:cNvPr id="1026" name="Picture 2"/>
          <p:cNvPicPr>
            <a:picLocks noChangeAspect="1" noChangeArrowheads="1"/>
          </p:cNvPicPr>
          <p:nvPr/>
        </p:nvPicPr>
        <p:blipFill>
          <a:blip r:embed="rId4"/>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2"/>
          <p:cNvSpPr txBox="1"/>
          <p:nvPr/>
        </p:nvSpPr>
        <p:spPr>
          <a:xfrm>
            <a:off x="810040" y="644455"/>
            <a:ext cx="4338024" cy="4336780"/>
          </a:xfrm>
          <a:prstGeom prst="rect">
            <a:avLst/>
          </a:prstGeom>
        </p:spPr>
        <p:txBody>
          <a:bodyPr vert="horz" lIns="68567" tIns="34283" rIns="68567" bIns="34283" rtlCol="0">
            <a:noAutofit/>
          </a:bodyPr>
          <a:lstStyle/>
          <a:p>
            <a:pPr marL="200660" indent="-200660" algn="just" defTabSz="513715">
              <a:lnSpc>
                <a:spcPct val="150000"/>
              </a:lnSpc>
              <a:spcBef>
                <a:spcPts val="335"/>
              </a:spcBef>
              <a:buClr>
                <a:schemeClr val="accent2"/>
              </a:buClr>
              <a:buSzPct val="60000"/>
              <a:buFont typeface="+mj-ea"/>
              <a:buAutoNum type="circleNumDbPlain"/>
              <a:defRPr/>
            </a:pPr>
            <a:r>
              <a:rPr lang="zh-CN" altLang="en-US" sz="1400" b="1" dirty="0">
                <a:solidFill>
                  <a:srgbClr val="FF0000"/>
                </a:solidFill>
                <a:latin typeface="微软雅黑" pitchFamily="34" charset="-122"/>
                <a:ea typeface="微软雅黑" pitchFamily="34" charset="-122"/>
              </a:rPr>
              <a:t>万物互联，肉鸡数量快速增长</a:t>
            </a:r>
          </a:p>
          <a:p>
            <a:pPr marL="200660" lvl="1" indent="-200660" algn="just" defTabSz="513715">
              <a:lnSpc>
                <a:spcPct val="150000"/>
              </a:lnSpc>
              <a:spcAft>
                <a:spcPts val="335"/>
              </a:spcAft>
              <a:buClr>
                <a:schemeClr val="accent2">
                  <a:lumMod val="60000"/>
                  <a:lumOff val="40000"/>
                </a:schemeClr>
              </a:buClr>
              <a:buFont typeface="幼圆" pitchFamily="49" charset="-122"/>
              <a:buChar char=" "/>
              <a:defRPr/>
            </a:pPr>
            <a:r>
              <a:rPr lang="zh-CN" altLang="en-US" sz="1400" dirty="0">
                <a:solidFill>
                  <a:schemeClr val="bg1"/>
                </a:solidFill>
                <a:latin typeface="微软雅黑" pitchFamily="34" charset="-122"/>
                <a:ea typeface="微软雅黑" pitchFamily="34" charset="-122"/>
              </a:rPr>
              <a:t>通过零售渠道进入社会、基本没有设防的终端设备</a:t>
            </a:r>
          </a:p>
          <a:p>
            <a:pPr marL="642620" lvl="2" indent="-128270" defTabSz="513715">
              <a:lnSpc>
                <a:spcPct val="150000"/>
              </a:lnSpc>
              <a:spcBef>
                <a:spcPts val="280"/>
              </a:spcBef>
              <a:buFont typeface="Arial" pitchFamily="34" charset="0"/>
              <a:buChar char="•"/>
              <a:defRPr/>
            </a:pPr>
            <a:r>
              <a:rPr lang="en-US" altLang="zh-CN" sz="1200" dirty="0">
                <a:solidFill>
                  <a:schemeClr val="bg1"/>
                </a:solidFill>
                <a:latin typeface="微软雅黑" pitchFamily="34" charset="-122"/>
                <a:ea typeface="微软雅黑" pitchFamily="34" charset="-122"/>
              </a:rPr>
              <a:t>IOT</a:t>
            </a:r>
            <a:r>
              <a:rPr lang="zh-CN" altLang="en-US" sz="1200" dirty="0">
                <a:solidFill>
                  <a:schemeClr val="bg1"/>
                </a:solidFill>
                <a:latin typeface="微软雅黑" pitchFamily="34" charset="-122"/>
                <a:ea typeface="微软雅黑" pitchFamily="34" charset="-122"/>
              </a:rPr>
              <a:t>环境中的智能***</a:t>
            </a:r>
          </a:p>
          <a:p>
            <a:pPr marL="642620" lvl="2" indent="-128270" defTabSz="513715">
              <a:lnSpc>
                <a:spcPct val="150000"/>
              </a:lnSpc>
              <a:spcBef>
                <a:spcPts val="280"/>
              </a:spcBef>
              <a:buFont typeface="Arial" pitchFamily="34" charset="0"/>
              <a:buChar char="•"/>
              <a:defRPr/>
            </a:pPr>
            <a:r>
              <a:rPr lang="zh-CN" altLang="en-US" sz="1200" dirty="0">
                <a:solidFill>
                  <a:schemeClr val="bg1"/>
                </a:solidFill>
                <a:latin typeface="微软雅黑" pitchFamily="34" charset="-122"/>
                <a:ea typeface="微软雅黑" pitchFamily="34" charset="-122"/>
              </a:rPr>
              <a:t>智能开关</a:t>
            </a:r>
          </a:p>
          <a:p>
            <a:pPr marL="642620" lvl="2" indent="-128270" defTabSz="513715">
              <a:lnSpc>
                <a:spcPct val="150000"/>
              </a:lnSpc>
              <a:spcBef>
                <a:spcPts val="280"/>
              </a:spcBef>
              <a:buFont typeface="Arial" pitchFamily="34" charset="0"/>
              <a:buChar char="•"/>
              <a:defRPr/>
            </a:pPr>
            <a:r>
              <a:rPr lang="zh-CN" altLang="en-US" sz="1200" dirty="0">
                <a:solidFill>
                  <a:schemeClr val="bg1"/>
                </a:solidFill>
                <a:latin typeface="微软雅黑" pitchFamily="34" charset="-122"/>
                <a:ea typeface="微软雅黑" pitchFamily="34" charset="-122"/>
              </a:rPr>
              <a:t>家庭路由器</a:t>
            </a:r>
          </a:p>
          <a:p>
            <a:pPr marL="200660" lvl="1" indent="-200660" algn="just" defTabSz="513715">
              <a:lnSpc>
                <a:spcPct val="150000"/>
              </a:lnSpc>
              <a:spcAft>
                <a:spcPts val="335"/>
              </a:spcAft>
              <a:buClr>
                <a:schemeClr val="accent2">
                  <a:lumMod val="60000"/>
                  <a:lumOff val="40000"/>
                </a:schemeClr>
              </a:buClr>
              <a:buFont typeface="幼圆" pitchFamily="49" charset="-122"/>
              <a:buChar char=" "/>
              <a:defRPr/>
            </a:pPr>
            <a:r>
              <a:rPr lang="zh-CN" altLang="en-US" sz="1400" dirty="0">
                <a:solidFill>
                  <a:schemeClr val="bg1"/>
                </a:solidFill>
                <a:latin typeface="微软雅黑" pitchFamily="34" charset="-122"/>
                <a:ea typeface="微软雅黑" pitchFamily="34" charset="-122"/>
              </a:rPr>
              <a:t>缺省设置无处不在、安全知识为零的用户无处不在</a:t>
            </a:r>
          </a:p>
          <a:p>
            <a:pPr marL="200660" indent="-200660" algn="just" defTabSz="513715">
              <a:lnSpc>
                <a:spcPct val="150000"/>
              </a:lnSpc>
              <a:spcBef>
                <a:spcPts val="335"/>
              </a:spcBef>
              <a:buClr>
                <a:schemeClr val="accent2"/>
              </a:buClr>
              <a:buSzPct val="60000"/>
              <a:buFont typeface="+mj-ea"/>
              <a:buAutoNum type="circleNumDbPlain"/>
              <a:defRPr/>
            </a:pPr>
            <a:r>
              <a:rPr lang="zh-CN" altLang="en-US" sz="1400" b="1" dirty="0">
                <a:solidFill>
                  <a:srgbClr val="FF0000"/>
                </a:solidFill>
                <a:latin typeface="微软雅黑" pitchFamily="34" charset="-122"/>
                <a:ea typeface="微软雅黑" pitchFamily="34" charset="-122"/>
              </a:rPr>
              <a:t>攻击方式变化多端</a:t>
            </a:r>
          </a:p>
          <a:p>
            <a:pPr marL="200660" lvl="1" indent="-200660" algn="just" defTabSz="513715">
              <a:lnSpc>
                <a:spcPct val="150000"/>
              </a:lnSpc>
              <a:spcAft>
                <a:spcPts val="335"/>
              </a:spcAft>
              <a:buClr>
                <a:schemeClr val="accent2">
                  <a:lumMod val="60000"/>
                  <a:lumOff val="40000"/>
                </a:schemeClr>
              </a:buClr>
              <a:buFont typeface="幼圆" pitchFamily="49" charset="-122"/>
              <a:buChar char=" "/>
              <a:defRPr/>
            </a:pPr>
            <a:r>
              <a:rPr lang="en-US" altLang="zh-CN" sz="1200" dirty="0">
                <a:solidFill>
                  <a:schemeClr val="bg1"/>
                </a:solidFill>
                <a:latin typeface="微软雅黑" pitchFamily="34" charset="-122"/>
                <a:ea typeface="微软雅黑" pitchFamily="34" charset="-122"/>
              </a:rPr>
              <a:t>APT</a:t>
            </a:r>
          </a:p>
          <a:p>
            <a:pPr marL="200660" lvl="1" indent="-200660" algn="just" defTabSz="513715">
              <a:lnSpc>
                <a:spcPct val="150000"/>
              </a:lnSpc>
              <a:spcAft>
                <a:spcPts val="335"/>
              </a:spcAft>
              <a:buClr>
                <a:schemeClr val="accent2">
                  <a:lumMod val="60000"/>
                  <a:lumOff val="40000"/>
                </a:schemeClr>
              </a:buClr>
              <a:buFont typeface="幼圆" pitchFamily="49" charset="-122"/>
              <a:buChar char=" "/>
              <a:defRPr/>
            </a:pPr>
            <a:r>
              <a:rPr lang="zh-CN" altLang="en-US" sz="1200" dirty="0">
                <a:solidFill>
                  <a:schemeClr val="bg1"/>
                </a:solidFill>
                <a:latin typeface="微软雅黑" pitchFamily="34" charset="-122"/>
                <a:ea typeface="微软雅黑" pitchFamily="34" charset="-122"/>
              </a:rPr>
              <a:t>新型</a:t>
            </a:r>
            <a:r>
              <a:rPr lang="en-US" altLang="zh-CN" sz="1200" dirty="0">
                <a:solidFill>
                  <a:schemeClr val="bg1"/>
                </a:solidFill>
                <a:latin typeface="微软雅黑" pitchFamily="34" charset="-122"/>
                <a:ea typeface="微软雅黑" pitchFamily="34" charset="-122"/>
              </a:rPr>
              <a:t>DDOS</a:t>
            </a:r>
          </a:p>
          <a:p>
            <a:pPr marL="200660" lvl="1" indent="-200660" algn="just" defTabSz="513715">
              <a:lnSpc>
                <a:spcPct val="150000"/>
              </a:lnSpc>
              <a:spcAft>
                <a:spcPts val="335"/>
              </a:spcAft>
              <a:buClr>
                <a:schemeClr val="accent2">
                  <a:lumMod val="60000"/>
                  <a:lumOff val="40000"/>
                </a:schemeClr>
              </a:buClr>
              <a:buFont typeface="幼圆" pitchFamily="49" charset="-122"/>
              <a:buChar char=" "/>
              <a:defRPr/>
            </a:pPr>
            <a:r>
              <a:rPr lang="en-US" altLang="zh-CN" sz="1200" dirty="0">
                <a:solidFill>
                  <a:schemeClr val="bg1"/>
                </a:solidFill>
                <a:latin typeface="微软雅黑" pitchFamily="34" charset="-122"/>
                <a:ea typeface="微软雅黑" pitchFamily="34" charset="-122"/>
              </a:rPr>
              <a:t>0Day</a:t>
            </a:r>
            <a:r>
              <a:rPr lang="zh-CN" altLang="en-US" sz="1200" dirty="0">
                <a:solidFill>
                  <a:schemeClr val="bg1"/>
                </a:solidFill>
                <a:latin typeface="微软雅黑" pitchFamily="34" charset="-122"/>
                <a:ea typeface="微软雅黑" pitchFamily="34" charset="-122"/>
              </a:rPr>
              <a:t>攻击</a:t>
            </a:r>
          </a:p>
          <a:p>
            <a:pPr marL="200660" indent="-200660" algn="just" defTabSz="513715">
              <a:lnSpc>
                <a:spcPct val="150000"/>
              </a:lnSpc>
              <a:spcBef>
                <a:spcPts val="335"/>
              </a:spcBef>
              <a:buClr>
                <a:schemeClr val="accent2"/>
              </a:buClr>
              <a:buSzPct val="60000"/>
              <a:buFont typeface="+mj-ea"/>
              <a:buAutoNum type="circleNumDbPlain"/>
              <a:defRPr/>
            </a:pPr>
            <a:r>
              <a:rPr lang="zh-CN" altLang="en-US" sz="1400" b="1" dirty="0">
                <a:solidFill>
                  <a:srgbClr val="FF0000"/>
                </a:solidFill>
                <a:latin typeface="微软雅黑" pitchFamily="34" charset="-122"/>
                <a:ea typeface="微软雅黑" pitchFamily="34" charset="-122"/>
              </a:rPr>
              <a:t>攻击强度急剧提升</a:t>
            </a:r>
          </a:p>
          <a:p>
            <a:pPr marL="200660" lvl="1" indent="-200660" algn="just" defTabSz="513715">
              <a:lnSpc>
                <a:spcPct val="150000"/>
              </a:lnSpc>
              <a:spcAft>
                <a:spcPts val="335"/>
              </a:spcAft>
              <a:buClr>
                <a:schemeClr val="accent2">
                  <a:lumMod val="60000"/>
                  <a:lumOff val="40000"/>
                </a:schemeClr>
              </a:buClr>
              <a:buFont typeface="幼圆" pitchFamily="49" charset="-122"/>
              <a:buChar char=" "/>
              <a:defRPr/>
            </a:pPr>
            <a:r>
              <a:rPr lang="en-US" altLang="zh-CN" sz="1400" dirty="0">
                <a:solidFill>
                  <a:schemeClr val="bg1"/>
                </a:solidFill>
                <a:latin typeface="微软雅黑" pitchFamily="34" charset="-122"/>
                <a:ea typeface="微软雅黑" pitchFamily="34" charset="-122"/>
              </a:rPr>
              <a:t>2015.12.31</a:t>
            </a:r>
            <a:r>
              <a:rPr lang="zh-CN" altLang="en-US" sz="1400" dirty="0">
                <a:solidFill>
                  <a:schemeClr val="bg1"/>
                </a:solidFill>
                <a:latin typeface="微软雅黑" pitchFamily="34" charset="-122"/>
                <a:ea typeface="微软雅黑" pitchFamily="34" charset="-122"/>
              </a:rPr>
              <a:t>，</a:t>
            </a:r>
            <a:r>
              <a:rPr lang="en-US" altLang="zh-CN" sz="1400" dirty="0">
                <a:solidFill>
                  <a:schemeClr val="bg1"/>
                </a:solidFill>
                <a:latin typeface="微软雅黑" pitchFamily="34" charset="-122"/>
                <a:ea typeface="微软雅黑" pitchFamily="34" charset="-122"/>
              </a:rPr>
              <a:t>New World Hacking</a:t>
            </a:r>
            <a:r>
              <a:rPr lang="zh-CN" altLang="en-US" sz="1400" dirty="0">
                <a:solidFill>
                  <a:schemeClr val="bg1"/>
                </a:solidFill>
                <a:latin typeface="微软雅黑" pitchFamily="34" charset="-122"/>
                <a:ea typeface="微软雅黑" pitchFamily="34" charset="-122"/>
              </a:rPr>
              <a:t>黑客组织针对</a:t>
            </a:r>
            <a:r>
              <a:rPr lang="en-US" altLang="zh-CN" sz="1400" dirty="0">
                <a:solidFill>
                  <a:schemeClr val="bg1"/>
                </a:solidFill>
                <a:latin typeface="微软雅黑" pitchFamily="34" charset="-122"/>
                <a:ea typeface="微软雅黑" pitchFamily="34" charset="-122"/>
              </a:rPr>
              <a:t>BBC</a:t>
            </a:r>
            <a:r>
              <a:rPr lang="zh-CN" altLang="en-US" sz="1400" dirty="0">
                <a:solidFill>
                  <a:schemeClr val="bg1"/>
                </a:solidFill>
                <a:latin typeface="微软雅黑" pitchFamily="34" charset="-122"/>
                <a:ea typeface="微软雅黑" pitchFamily="34" charset="-122"/>
              </a:rPr>
              <a:t>发起的</a:t>
            </a:r>
            <a:r>
              <a:rPr lang="en-US" altLang="zh-CN" sz="1400" dirty="0">
                <a:solidFill>
                  <a:schemeClr val="bg1"/>
                </a:solidFill>
                <a:latin typeface="微软雅黑" pitchFamily="34" charset="-122"/>
                <a:ea typeface="微软雅黑" pitchFamily="34" charset="-122"/>
              </a:rPr>
              <a:t>DDOS</a:t>
            </a:r>
            <a:r>
              <a:rPr lang="zh-CN" altLang="en-US" sz="1400" dirty="0">
                <a:solidFill>
                  <a:schemeClr val="bg1"/>
                </a:solidFill>
                <a:latin typeface="微软雅黑" pitchFamily="34" charset="-122"/>
                <a:ea typeface="微软雅黑" pitchFamily="34" charset="-122"/>
              </a:rPr>
              <a:t>攻击达到数百</a:t>
            </a:r>
            <a:r>
              <a:rPr lang="en-US" altLang="zh-CN" sz="1400" dirty="0">
                <a:solidFill>
                  <a:schemeClr val="bg1"/>
                </a:solidFill>
                <a:latin typeface="微软雅黑" pitchFamily="34" charset="-122"/>
                <a:ea typeface="微软雅黑" pitchFamily="34" charset="-122"/>
              </a:rPr>
              <a:t>G</a:t>
            </a:r>
            <a:endParaRPr lang="zh-CN" altLang="en-US" sz="1400" dirty="0">
              <a:solidFill>
                <a:schemeClr val="bg1"/>
              </a:solidFill>
              <a:latin typeface="微软雅黑" pitchFamily="34" charset="-122"/>
              <a:ea typeface="微软雅黑" pitchFamily="34" charset="-122"/>
            </a:endParaRPr>
          </a:p>
          <a:p>
            <a:pPr marL="200660" lvl="1" indent="-200660" algn="just" defTabSz="513715">
              <a:lnSpc>
                <a:spcPct val="150000"/>
              </a:lnSpc>
              <a:spcAft>
                <a:spcPts val="335"/>
              </a:spcAft>
              <a:buClr>
                <a:schemeClr val="accent2">
                  <a:lumMod val="60000"/>
                  <a:lumOff val="40000"/>
                </a:schemeClr>
              </a:buClr>
              <a:defRPr/>
            </a:pPr>
            <a:endParaRPr lang="zh-CN" altLang="en-US" sz="1100" dirty="0">
              <a:solidFill>
                <a:schemeClr val="bg1"/>
              </a:solidFill>
              <a:latin typeface="微软雅黑" pitchFamily="34" charset="-122"/>
              <a:ea typeface="微软雅黑" pitchFamily="34" charset="-122"/>
            </a:endParaRPr>
          </a:p>
          <a:p>
            <a:pPr marL="200660" indent="-200660" algn="just" defTabSz="513715">
              <a:lnSpc>
                <a:spcPct val="150000"/>
              </a:lnSpc>
              <a:spcBef>
                <a:spcPts val="335"/>
              </a:spcBef>
              <a:buClr>
                <a:schemeClr val="accent2"/>
              </a:buClr>
              <a:buSzPct val="60000"/>
              <a:buFont typeface="Wingdings 2" pitchFamily="18" charset="2"/>
              <a:buChar char="ï"/>
              <a:defRPr/>
            </a:pPr>
            <a:endParaRPr lang="zh-CN" altLang="en-US" sz="1100" dirty="0">
              <a:solidFill>
                <a:schemeClr val="bg1"/>
              </a:solidFill>
              <a:latin typeface="微软雅黑" pitchFamily="34" charset="-122"/>
              <a:ea typeface="微软雅黑" pitchFamily="34" charset="-122"/>
            </a:endParaRPr>
          </a:p>
        </p:txBody>
      </p:sp>
      <p:sp>
        <p:nvSpPr>
          <p:cNvPr id="3" name="标题 1"/>
          <p:cNvSpPr txBox="1"/>
          <p:nvPr/>
        </p:nvSpPr>
        <p:spPr bwMode="auto">
          <a:xfrm>
            <a:off x="188009" y="105625"/>
            <a:ext cx="6758508" cy="482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marL="1080770" indent="-1080770"/>
            <a:r>
              <a:rPr lang="zh-CN" altLang="en-US" sz="2100" b="1" dirty="0">
                <a:solidFill>
                  <a:schemeClr val="accent2">
                    <a:lumMod val="60000"/>
                    <a:lumOff val="40000"/>
                  </a:schemeClr>
                </a:solidFill>
                <a:latin typeface="微软雅黑" pitchFamily="34" charset="-122"/>
                <a:ea typeface="微软雅黑" pitchFamily="34" charset="-122"/>
              </a:rPr>
              <a:t>变化的是现象</a:t>
            </a:r>
          </a:p>
        </p:txBody>
      </p:sp>
      <p:sp>
        <p:nvSpPr>
          <p:cNvPr id="4" name="文本占位符 2"/>
          <p:cNvSpPr txBox="1"/>
          <p:nvPr/>
        </p:nvSpPr>
        <p:spPr>
          <a:xfrm>
            <a:off x="5292080" y="587815"/>
            <a:ext cx="3761960" cy="3911230"/>
          </a:xfrm>
          <a:prstGeom prst="rect">
            <a:avLst/>
          </a:prstGeom>
        </p:spPr>
        <p:txBody>
          <a:bodyPr vert="horz" lIns="68567" tIns="34283" rIns="68567" bIns="34283" rtlCol="0">
            <a:noAutofit/>
          </a:bodyPr>
          <a:lstStyle/>
          <a:p>
            <a:pPr marL="200660" indent="-200660" algn="just" defTabSz="513715">
              <a:lnSpc>
                <a:spcPct val="150000"/>
              </a:lnSpc>
              <a:spcBef>
                <a:spcPts val="335"/>
              </a:spcBef>
              <a:buClr>
                <a:schemeClr val="accent2"/>
              </a:buClr>
              <a:buSzPct val="60000"/>
              <a:buFont typeface="+mj-ea"/>
              <a:buAutoNum type="circleNumDbPlain"/>
              <a:defRPr/>
            </a:pPr>
            <a:r>
              <a:rPr lang="zh-CN" altLang="en-US" sz="1400" b="1" dirty="0">
                <a:solidFill>
                  <a:srgbClr val="FF0000"/>
                </a:solidFill>
                <a:latin typeface="微软雅黑" pitchFamily="34" charset="-122"/>
                <a:ea typeface="微软雅黑" pitchFamily="34" charset="-122"/>
              </a:rPr>
              <a:t>攻击后果日益严重</a:t>
            </a:r>
          </a:p>
          <a:p>
            <a:pPr marL="200660" lvl="1" indent="-200660" algn="just" defTabSz="513715">
              <a:lnSpc>
                <a:spcPct val="150000"/>
              </a:lnSpc>
              <a:spcAft>
                <a:spcPts val="335"/>
              </a:spcAft>
              <a:buClr>
                <a:schemeClr val="accent2">
                  <a:lumMod val="60000"/>
                  <a:lumOff val="40000"/>
                </a:schemeClr>
              </a:buClr>
              <a:buFont typeface="幼圆" pitchFamily="49" charset="-122"/>
              <a:buChar char=" "/>
              <a:defRPr/>
            </a:pPr>
            <a:r>
              <a:rPr lang="zh-CN" altLang="en-US" sz="1400" dirty="0">
                <a:solidFill>
                  <a:schemeClr val="bg1"/>
                </a:solidFill>
                <a:latin typeface="微软雅黑" pitchFamily="34" charset="-122"/>
                <a:ea typeface="微软雅黑" pitchFamily="34" charset="-122"/>
              </a:rPr>
              <a:t>数月前，乌克兰电力系统遭黑客攻击</a:t>
            </a:r>
            <a:r>
              <a:rPr lang="en-US" altLang="zh-CN" sz="1400" dirty="0">
                <a:solidFill>
                  <a:schemeClr val="bg1"/>
                </a:solidFill>
                <a:latin typeface="微软雅黑" pitchFamily="34" charset="-122"/>
                <a:ea typeface="微软雅黑" pitchFamily="34" charset="-122"/>
              </a:rPr>
              <a:t>,</a:t>
            </a:r>
            <a:r>
              <a:rPr lang="zh-CN" altLang="en-US" sz="1400" dirty="0">
                <a:solidFill>
                  <a:schemeClr val="bg1"/>
                </a:solidFill>
                <a:latin typeface="微软雅黑" pitchFamily="34" charset="-122"/>
                <a:ea typeface="微软雅黑" pitchFamily="34" charset="-122"/>
              </a:rPr>
              <a:t>千万家庭面临黑暗。电力系统存在设计缺陷，被黑客发现了</a:t>
            </a:r>
            <a:r>
              <a:rPr lang="en-US" altLang="zh-CN" sz="1400" dirty="0">
                <a:solidFill>
                  <a:schemeClr val="bg1"/>
                </a:solidFill>
                <a:latin typeface="微软雅黑" pitchFamily="34" charset="-122"/>
                <a:ea typeface="微软雅黑" pitchFamily="34" charset="-122"/>
              </a:rPr>
              <a:t>0day</a:t>
            </a:r>
            <a:r>
              <a:rPr lang="zh-CN" altLang="en-US" sz="1400" dirty="0">
                <a:solidFill>
                  <a:schemeClr val="bg1"/>
                </a:solidFill>
                <a:latin typeface="微软雅黑" pitchFamily="34" charset="-122"/>
                <a:ea typeface="微软雅黑" pitchFamily="34" charset="-122"/>
              </a:rPr>
              <a:t>漏洞，黑客利用该漏洞攻击电力系统，从而导致发电站意外关闭。</a:t>
            </a:r>
          </a:p>
          <a:p>
            <a:pPr marL="200660" indent="-200660" algn="just" defTabSz="513715">
              <a:lnSpc>
                <a:spcPct val="150000"/>
              </a:lnSpc>
              <a:spcBef>
                <a:spcPts val="335"/>
              </a:spcBef>
              <a:buClr>
                <a:schemeClr val="accent2"/>
              </a:buClr>
              <a:buSzPct val="60000"/>
              <a:buFont typeface="+mj-ea"/>
              <a:buAutoNum type="circleNumDbPlain"/>
              <a:defRPr/>
            </a:pPr>
            <a:r>
              <a:rPr lang="zh-CN" altLang="en-US" sz="1400" b="1" dirty="0">
                <a:solidFill>
                  <a:srgbClr val="FF0000"/>
                </a:solidFill>
                <a:latin typeface="微软雅黑" pitchFamily="34" charset="-122"/>
                <a:ea typeface="微软雅黑" pitchFamily="34" charset="-122"/>
              </a:rPr>
              <a:t>操作系统全部沦陷</a:t>
            </a:r>
          </a:p>
          <a:p>
            <a:pPr marL="200660" lvl="1" indent="-200660" algn="just" defTabSz="513715">
              <a:lnSpc>
                <a:spcPct val="150000"/>
              </a:lnSpc>
              <a:spcAft>
                <a:spcPts val="335"/>
              </a:spcAft>
              <a:buClr>
                <a:schemeClr val="accent2">
                  <a:lumMod val="60000"/>
                  <a:lumOff val="40000"/>
                </a:schemeClr>
              </a:buClr>
              <a:buFont typeface="幼圆" pitchFamily="49" charset="-122"/>
              <a:buChar char=" "/>
              <a:defRPr/>
            </a:pPr>
            <a:r>
              <a:rPr lang="en-US" altLang="zh-CN" sz="1400" dirty="0">
                <a:solidFill>
                  <a:schemeClr val="bg1"/>
                </a:solidFill>
                <a:latin typeface="微软雅黑" pitchFamily="34" charset="-122"/>
                <a:ea typeface="微软雅黑" pitchFamily="34" charset="-122"/>
              </a:rPr>
              <a:t>IOS</a:t>
            </a:r>
            <a:r>
              <a:rPr lang="zh-CN" altLang="en-US" sz="1400" dirty="0">
                <a:solidFill>
                  <a:schemeClr val="bg1"/>
                </a:solidFill>
                <a:latin typeface="微软雅黑" pitchFamily="34" charset="-122"/>
                <a:ea typeface="微软雅黑" pitchFamily="34" charset="-122"/>
              </a:rPr>
              <a:t>不再安全</a:t>
            </a:r>
          </a:p>
          <a:p>
            <a:pPr marL="200660" indent="-200660" algn="just" defTabSz="513715">
              <a:lnSpc>
                <a:spcPct val="150000"/>
              </a:lnSpc>
              <a:spcBef>
                <a:spcPts val="335"/>
              </a:spcBef>
              <a:buClr>
                <a:schemeClr val="accent2"/>
              </a:buClr>
              <a:buSzPct val="60000"/>
              <a:buFont typeface="+mj-ea"/>
              <a:buAutoNum type="circleNumDbPlain"/>
              <a:defRPr/>
            </a:pPr>
            <a:r>
              <a:rPr lang="zh-CN" altLang="en-US" sz="1400" b="1" dirty="0">
                <a:solidFill>
                  <a:srgbClr val="FF0000"/>
                </a:solidFill>
                <a:latin typeface="微软雅黑" pitchFamily="34" charset="-122"/>
                <a:ea typeface="微软雅黑" pitchFamily="34" charset="-122"/>
              </a:rPr>
              <a:t>政府植入设备后门问题浮出水面</a:t>
            </a:r>
          </a:p>
          <a:p>
            <a:pPr marL="200660" lvl="1" indent="-200660" algn="just" defTabSz="513715">
              <a:lnSpc>
                <a:spcPct val="150000"/>
              </a:lnSpc>
              <a:spcAft>
                <a:spcPts val="335"/>
              </a:spcAft>
              <a:buClr>
                <a:schemeClr val="accent2">
                  <a:lumMod val="60000"/>
                  <a:lumOff val="40000"/>
                </a:schemeClr>
              </a:buClr>
              <a:buFont typeface="幼圆" pitchFamily="49" charset="-122"/>
              <a:buChar char=" "/>
              <a:defRPr/>
            </a:pPr>
            <a:r>
              <a:rPr lang="en-US" altLang="zh-CN" sz="1400" dirty="0">
                <a:solidFill>
                  <a:schemeClr val="bg1"/>
                </a:solidFill>
                <a:latin typeface="微软雅黑" pitchFamily="34" charset="-122"/>
                <a:ea typeface="微软雅黑" pitchFamily="34" charset="-122"/>
              </a:rPr>
              <a:t>Juniper</a:t>
            </a:r>
            <a:r>
              <a:rPr lang="zh-CN" altLang="en-US" sz="1400" dirty="0">
                <a:solidFill>
                  <a:schemeClr val="bg1"/>
                </a:solidFill>
                <a:latin typeface="微软雅黑" pitchFamily="34" charset="-122"/>
                <a:ea typeface="微软雅黑" pitchFamily="34" charset="-122"/>
              </a:rPr>
              <a:t>最新公布后门</a:t>
            </a:r>
          </a:p>
          <a:p>
            <a:pPr marL="200660" lvl="1" indent="-200660" algn="just" defTabSz="513715">
              <a:lnSpc>
                <a:spcPct val="150000"/>
              </a:lnSpc>
              <a:spcAft>
                <a:spcPts val="335"/>
              </a:spcAft>
              <a:buClr>
                <a:schemeClr val="accent2">
                  <a:lumMod val="60000"/>
                  <a:lumOff val="40000"/>
                </a:schemeClr>
              </a:buClr>
              <a:buFont typeface="幼圆" pitchFamily="49" charset="-122"/>
              <a:buChar char=" "/>
              <a:defRPr/>
            </a:pPr>
            <a:r>
              <a:rPr lang="en-US" altLang="zh-CN" sz="1400" dirty="0">
                <a:solidFill>
                  <a:schemeClr val="bg1"/>
                </a:solidFill>
                <a:latin typeface="微软雅黑" pitchFamily="34" charset="-122"/>
                <a:ea typeface="微软雅黑" pitchFamily="34" charset="-122"/>
              </a:rPr>
              <a:t>CISCO</a:t>
            </a:r>
            <a:r>
              <a:rPr lang="zh-CN" altLang="en-US" sz="1400" dirty="0">
                <a:solidFill>
                  <a:schemeClr val="bg1"/>
                </a:solidFill>
                <a:latin typeface="微软雅黑" pitchFamily="34" charset="-122"/>
                <a:ea typeface="微软雅黑" pitchFamily="34" charset="-122"/>
              </a:rPr>
              <a:t>网络设备后门</a:t>
            </a:r>
          </a:p>
          <a:p>
            <a:pPr marL="200660" lvl="1" indent="-200660" algn="just" defTabSz="513715">
              <a:lnSpc>
                <a:spcPct val="150000"/>
              </a:lnSpc>
              <a:spcAft>
                <a:spcPts val="335"/>
              </a:spcAft>
              <a:buClr>
                <a:schemeClr val="accent2">
                  <a:lumMod val="60000"/>
                  <a:lumOff val="40000"/>
                </a:schemeClr>
              </a:buClr>
              <a:defRPr/>
            </a:pPr>
            <a:endParaRPr lang="zh-CN" altLang="en-US" sz="1100" dirty="0">
              <a:solidFill>
                <a:schemeClr val="bg1"/>
              </a:solidFill>
              <a:latin typeface="微软雅黑" pitchFamily="34" charset="-122"/>
              <a:ea typeface="微软雅黑" pitchFamily="34" charset="-122"/>
            </a:endParaRPr>
          </a:p>
          <a:p>
            <a:pPr marL="200660" indent="-200660" algn="just" defTabSz="513715">
              <a:lnSpc>
                <a:spcPct val="150000"/>
              </a:lnSpc>
              <a:spcBef>
                <a:spcPts val="335"/>
              </a:spcBef>
              <a:buClr>
                <a:schemeClr val="accent2"/>
              </a:buClr>
              <a:buSzPct val="60000"/>
              <a:buFont typeface="Wingdings 2" pitchFamily="18" charset="2"/>
              <a:buChar char="ï"/>
              <a:defRPr/>
            </a:pPr>
            <a:endParaRPr lang="zh-CN" altLang="en-US" sz="1100" dirty="0">
              <a:solidFill>
                <a:schemeClr val="bg1"/>
              </a:solidFill>
              <a:latin typeface="微软雅黑" pitchFamily="34" charset="-122"/>
              <a:ea typeface="微软雅黑" pitchFamily="34" charset="-122"/>
            </a:endParaRPr>
          </a:p>
        </p:txBody>
      </p:sp>
      <p:pic>
        <p:nvPicPr>
          <p:cNvPr id="1026" name="Picture 2"/>
          <p:cNvPicPr>
            <a:picLocks noChangeAspect="1" noChangeArrowheads="1"/>
          </p:cNvPicPr>
          <p:nvPr/>
        </p:nvPicPr>
        <p:blipFill>
          <a:blip r:embed="rId2"/>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2"/>
          <p:cNvSpPr txBox="1"/>
          <p:nvPr/>
        </p:nvSpPr>
        <p:spPr>
          <a:xfrm>
            <a:off x="899490" y="1004862"/>
            <a:ext cx="7920981" cy="3394472"/>
          </a:xfrm>
          <a:prstGeom prst="rect">
            <a:avLst/>
          </a:prstGeom>
        </p:spPr>
        <p:txBody>
          <a:bodyPr vert="horz" lIns="68567" tIns="34283" rIns="68567" bIns="34283" rtlCol="0">
            <a:normAutofit/>
          </a:bodyPr>
          <a:lstStyle/>
          <a:p>
            <a:pPr marL="457200" indent="-457200">
              <a:lnSpc>
                <a:spcPct val="150000"/>
              </a:lnSpc>
              <a:buFont typeface="+mj-ea"/>
              <a:buAutoNum type="circleNumDbPlain"/>
            </a:pPr>
            <a:r>
              <a:rPr lang="zh-CN" altLang="en-US" sz="2000" b="1" dirty="0">
                <a:solidFill>
                  <a:schemeClr val="bg1"/>
                </a:solidFill>
                <a:latin typeface="Arial"/>
              </a:rPr>
              <a:t>通过蛛丝马迹发现黑客入侵攻击的追求不变</a:t>
            </a:r>
            <a:endParaRPr lang="en-US" altLang="zh-CN" sz="2000" b="1" dirty="0">
              <a:solidFill>
                <a:schemeClr val="bg1"/>
              </a:solidFill>
              <a:latin typeface="Arial"/>
            </a:endParaRPr>
          </a:p>
          <a:p>
            <a:pPr marL="457200" indent="-457200">
              <a:lnSpc>
                <a:spcPct val="150000"/>
              </a:lnSpc>
              <a:buFont typeface="+mj-ea"/>
              <a:buAutoNum type="circleNumDbPlain"/>
            </a:pPr>
            <a:r>
              <a:rPr lang="zh-CN" altLang="en-US" sz="2000" b="1" dirty="0">
                <a:solidFill>
                  <a:schemeClr val="bg1"/>
                </a:solidFill>
                <a:latin typeface="Arial"/>
              </a:rPr>
              <a:t>通过多种安全事件关联分析的追求不变</a:t>
            </a:r>
            <a:endParaRPr lang="en-US" altLang="zh-CN" sz="2000" b="1" dirty="0">
              <a:solidFill>
                <a:schemeClr val="bg1"/>
              </a:solidFill>
              <a:latin typeface="Arial"/>
            </a:endParaRPr>
          </a:p>
          <a:p>
            <a:pPr marL="457200" indent="-457200">
              <a:lnSpc>
                <a:spcPct val="150000"/>
              </a:lnSpc>
              <a:buFont typeface="+mj-ea"/>
              <a:buAutoNum type="circleNumDbPlain"/>
            </a:pPr>
            <a:r>
              <a:rPr lang="zh-CN" altLang="en-US" sz="2000" b="1" dirty="0">
                <a:solidFill>
                  <a:schemeClr val="bg1"/>
                </a:solidFill>
                <a:latin typeface="Arial"/>
              </a:rPr>
              <a:t>信息安全管理闭环的追求不变</a:t>
            </a:r>
            <a:endParaRPr lang="en-US" altLang="zh-CN" sz="2000" b="1" dirty="0">
              <a:solidFill>
                <a:schemeClr val="bg1"/>
              </a:solidFill>
              <a:latin typeface="Arial"/>
            </a:endParaRPr>
          </a:p>
          <a:p>
            <a:pPr marL="457200" indent="-457200">
              <a:lnSpc>
                <a:spcPct val="150000"/>
              </a:lnSpc>
              <a:buFont typeface="+mj-ea"/>
              <a:buAutoNum type="circleNumDbPlain"/>
            </a:pPr>
            <a:r>
              <a:rPr lang="zh-CN" altLang="en-US" sz="2000" b="1" dirty="0">
                <a:solidFill>
                  <a:schemeClr val="bg1"/>
                </a:solidFill>
                <a:latin typeface="Arial"/>
              </a:rPr>
              <a:t>资产、流、行为、权限、漏洞、攻击模式作为分析核心不变</a:t>
            </a:r>
            <a:endParaRPr lang="en-US" altLang="zh-CN" sz="2000" b="1" dirty="0">
              <a:solidFill>
                <a:schemeClr val="bg1"/>
              </a:solidFill>
              <a:latin typeface="Arial"/>
            </a:endParaRPr>
          </a:p>
          <a:p>
            <a:pPr marL="457200" indent="-457200">
              <a:lnSpc>
                <a:spcPct val="150000"/>
              </a:lnSpc>
              <a:buFont typeface="+mj-ea"/>
              <a:buAutoNum type="circleNumDbPlain"/>
            </a:pPr>
            <a:r>
              <a:rPr lang="zh-CN" altLang="en-US" sz="2000" b="1" dirty="0">
                <a:solidFill>
                  <a:schemeClr val="bg1"/>
                </a:solidFill>
                <a:latin typeface="Arial"/>
              </a:rPr>
              <a:t>风险管理的本质不变</a:t>
            </a:r>
          </a:p>
          <a:p>
            <a:pPr marL="200660" indent="-200660" algn="just" defTabSz="513715">
              <a:lnSpc>
                <a:spcPct val="150000"/>
              </a:lnSpc>
              <a:spcBef>
                <a:spcPts val="335"/>
              </a:spcBef>
              <a:buClr>
                <a:schemeClr val="accent2"/>
              </a:buClr>
              <a:buSzPct val="60000"/>
              <a:buFont typeface="Wingdings 2" pitchFamily="18" charset="2"/>
              <a:buChar char="ï"/>
              <a:defRPr/>
            </a:pPr>
            <a:endParaRPr lang="zh-CN" altLang="en-US" sz="1200" dirty="0">
              <a:solidFill>
                <a:schemeClr val="bg1"/>
              </a:solidFill>
              <a:latin typeface="微软雅黑" pitchFamily="34" charset="-122"/>
              <a:ea typeface="微软雅黑" pitchFamily="34" charset="-122"/>
            </a:endParaRPr>
          </a:p>
        </p:txBody>
      </p:sp>
      <p:sp>
        <p:nvSpPr>
          <p:cNvPr id="3" name="标题 1"/>
          <p:cNvSpPr txBox="1"/>
          <p:nvPr/>
        </p:nvSpPr>
        <p:spPr bwMode="auto">
          <a:xfrm>
            <a:off x="494759" y="359517"/>
            <a:ext cx="6758508" cy="482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marL="1080770" indent="-1080770"/>
            <a:r>
              <a:rPr lang="zh-CN" altLang="en-US" sz="2800" b="1" dirty="0">
                <a:solidFill>
                  <a:schemeClr val="accent2">
                    <a:lumMod val="60000"/>
                    <a:lumOff val="40000"/>
                  </a:schemeClr>
                </a:solidFill>
                <a:latin typeface="微软雅黑" pitchFamily="34" charset="-122"/>
                <a:ea typeface="微软雅黑" pitchFamily="34" charset="-122"/>
              </a:rPr>
              <a:t>不变的是本质</a:t>
            </a:r>
          </a:p>
        </p:txBody>
      </p:sp>
      <p:pic>
        <p:nvPicPr>
          <p:cNvPr id="1026" name="Picture 2"/>
          <p:cNvPicPr>
            <a:picLocks noChangeAspect="1" noChangeArrowheads="1"/>
          </p:cNvPicPr>
          <p:nvPr/>
        </p:nvPicPr>
        <p:blipFill>
          <a:blip r:embed="rId2"/>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a:t>热点之下的创新需求</a:t>
            </a:r>
            <a:endParaRPr lang="zh-CN" altLang="en-US"/>
          </a:p>
        </p:txBody>
      </p:sp>
      <p:sp>
        <p:nvSpPr>
          <p:cNvPr id="3" name="文本占位符 2"/>
          <p:cNvSpPr>
            <a:spLocks noGrp="1"/>
          </p:cNvSpPr>
          <p:nvPr>
            <p:ph type="body" idx="1"/>
          </p:nvPr>
        </p:nvSpPr>
        <p:spPr/>
        <p:txBody>
          <a:bodyPr>
            <a:normAutofit/>
          </a:bodyPr>
          <a:lstStyle/>
          <a:p>
            <a:pPr>
              <a:lnSpc>
                <a:spcPct val="150000"/>
              </a:lnSpc>
              <a:buFont typeface="+mj-ea"/>
              <a:buAutoNum type="circleNumDbPlain"/>
            </a:pPr>
            <a:r>
              <a:rPr lang="zh-CN" altLang="en-US" sz="1200">
                <a:latin typeface="Arial"/>
              </a:rPr>
              <a:t>态势感知</a:t>
            </a:r>
          </a:p>
          <a:p>
            <a:pPr lvl="1">
              <a:lnSpc>
                <a:spcPct val="150000"/>
              </a:lnSpc>
            </a:pPr>
            <a:r>
              <a:rPr lang="zh-CN" altLang="en-US" sz="1200">
                <a:latin typeface="Arial"/>
              </a:rPr>
              <a:t>有的才能放矢，基于漏洞扫描、安全客户端、传统的安全设备进行态势判断是不可能触及安全管理的主体的。</a:t>
            </a:r>
          </a:p>
          <a:p>
            <a:pPr lvl="1">
              <a:lnSpc>
                <a:spcPct val="150000"/>
              </a:lnSpc>
            </a:pPr>
            <a:r>
              <a:rPr lang="zh-CN" altLang="en-US" sz="1200">
                <a:latin typeface="Arial"/>
              </a:rPr>
              <a:t>是否应该让位于</a:t>
            </a:r>
            <a:r>
              <a:rPr lang="zh-CN" altLang="en-US" sz="1200">
                <a:solidFill>
                  <a:srgbClr val="FF0000"/>
                </a:solidFill>
                <a:latin typeface="Arial"/>
              </a:rPr>
              <a:t>全面感知</a:t>
            </a:r>
            <a:r>
              <a:rPr lang="zh-CN" altLang="en-US" sz="1200">
                <a:latin typeface="Arial"/>
              </a:rPr>
              <a:t>？</a:t>
            </a:r>
          </a:p>
          <a:p>
            <a:pPr lvl="1">
              <a:lnSpc>
                <a:spcPct val="150000"/>
              </a:lnSpc>
            </a:pPr>
            <a:r>
              <a:rPr lang="zh-CN" altLang="en-US" sz="1200">
                <a:latin typeface="Arial"/>
              </a:rPr>
              <a:t>是否应该基于用户对资产的控制权提出更有效的解决方案？</a:t>
            </a:r>
          </a:p>
          <a:p>
            <a:pPr>
              <a:lnSpc>
                <a:spcPct val="150000"/>
              </a:lnSpc>
              <a:buFont typeface="+mj-ea"/>
              <a:buAutoNum type="circleNumDbPlain"/>
            </a:pPr>
            <a:r>
              <a:rPr lang="zh-CN" altLang="en-US" sz="1200">
                <a:latin typeface="Arial"/>
              </a:rPr>
              <a:t>大数据</a:t>
            </a:r>
          </a:p>
          <a:p>
            <a:pPr lvl="1">
              <a:lnSpc>
                <a:spcPct val="150000"/>
              </a:lnSpc>
            </a:pPr>
            <a:r>
              <a:rPr lang="zh-CN" altLang="en-US" sz="1200">
                <a:latin typeface="Arial"/>
              </a:rPr>
              <a:t>底层技术不更新的前提下，大数据能够走多远？需要业界良心，给用户一个整体解决方案。</a:t>
            </a:r>
          </a:p>
          <a:p>
            <a:pPr lvl="1">
              <a:lnSpc>
                <a:spcPct val="150000"/>
              </a:lnSpc>
            </a:pPr>
            <a:r>
              <a:rPr lang="zh-CN" altLang="en-US" sz="1200">
                <a:solidFill>
                  <a:srgbClr val="FF0000"/>
                </a:solidFill>
                <a:latin typeface="Arial"/>
              </a:rPr>
              <a:t>大数据是一种思想，不能简单理解为一种产品、一个平台</a:t>
            </a:r>
          </a:p>
          <a:p>
            <a:pPr>
              <a:lnSpc>
                <a:spcPct val="150000"/>
              </a:lnSpc>
              <a:buFont typeface="+mj-ea"/>
              <a:buAutoNum type="circleNumDbPlain"/>
            </a:pPr>
            <a:r>
              <a:rPr lang="zh-CN" altLang="en-US" sz="1200">
                <a:latin typeface="Arial"/>
              </a:rPr>
              <a:t>可视化</a:t>
            </a:r>
          </a:p>
          <a:p>
            <a:pPr lvl="1">
              <a:lnSpc>
                <a:spcPct val="150000"/>
              </a:lnSpc>
            </a:pPr>
            <a:r>
              <a:rPr lang="zh-CN" altLang="en-US" sz="1200">
                <a:latin typeface="Arial"/>
              </a:rPr>
              <a:t>攻击路径可视化、存在漏洞问题设备分布可视化仅仅是现象层面</a:t>
            </a:r>
          </a:p>
          <a:p>
            <a:pPr lvl="1">
              <a:lnSpc>
                <a:spcPct val="150000"/>
              </a:lnSpc>
            </a:pPr>
            <a:r>
              <a:rPr lang="zh-CN" altLang="en-US" sz="1200">
                <a:solidFill>
                  <a:srgbClr val="FF0000"/>
                </a:solidFill>
                <a:latin typeface="Arial"/>
              </a:rPr>
              <a:t>借助于可视化，能够更好地结合人的视觉判断能力进行分析的技术才更有价值</a:t>
            </a:r>
            <a:endParaRPr lang="zh-CN" altLang="en-US" sz="1200" dirty="0">
              <a:solidFill>
                <a:srgbClr val="FF0000"/>
              </a:solidFill>
              <a:latin typeface="Arial"/>
            </a:endParaRPr>
          </a:p>
        </p:txBody>
      </p:sp>
    </p:spTree>
    <p:extLst>
      <p:ext uri="{BB962C8B-B14F-4D97-AF65-F5344CB8AC3E}">
        <p14:creationId xmlns:p14="http://schemas.microsoft.com/office/powerpoint/2010/main" val="1379744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内容占位符 4"/>
          <p:cNvPicPr>
            <a:picLocks noChangeAspect="1"/>
          </p:cNvPicPr>
          <p:nvPr/>
        </p:nvPicPr>
        <p:blipFill>
          <a:blip r:embed="rId2"/>
          <a:stretch>
            <a:fillRect/>
          </a:stretch>
        </p:blipFill>
        <p:spPr>
          <a:xfrm>
            <a:off x="107504" y="1059582"/>
            <a:ext cx="8967275" cy="3744912"/>
          </a:xfrm>
          <a:prstGeom prst="rect">
            <a:avLst/>
          </a:prstGeom>
        </p:spPr>
      </p:pic>
      <p:sp>
        <p:nvSpPr>
          <p:cNvPr id="3" name="标题 2"/>
          <p:cNvSpPr>
            <a:spLocks noGrp="1"/>
          </p:cNvSpPr>
          <p:nvPr>
            <p:ph type="title"/>
          </p:nvPr>
        </p:nvSpPr>
        <p:spPr/>
        <p:txBody>
          <a:bodyPr/>
          <a:lstStyle/>
          <a:p>
            <a:r>
              <a:rPr lang="zh-CN" altLang="en-US"/>
              <a:t>互联网的三十年</a:t>
            </a:r>
          </a:p>
        </p:txBody>
      </p:sp>
      <p:pic>
        <p:nvPicPr>
          <p:cNvPr id="4" name="Picture 2"/>
          <p:cNvPicPr>
            <a:picLocks noChangeAspect="1" noChangeArrowheads="1"/>
          </p:cNvPicPr>
          <p:nvPr/>
        </p:nvPicPr>
        <p:blipFill>
          <a:blip r:embed="rId3"/>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a:spLocks/>
          </p:cNvSpPr>
          <p:nvPr/>
        </p:nvSpPr>
        <p:spPr bwMode="auto">
          <a:xfrm>
            <a:off x="1381343" y="188257"/>
            <a:ext cx="6172200" cy="589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950" dirty="0">
                <a:solidFill>
                  <a:srgbClr val="FFFFFF"/>
                </a:solidFill>
                <a:latin typeface="微软雅黑" pitchFamily="34" charset="-122"/>
                <a:ea typeface="微软雅黑" pitchFamily="34" charset="-122"/>
              </a:rPr>
              <a:t>热点之下与创新需求</a:t>
            </a:r>
          </a:p>
        </p:txBody>
      </p:sp>
      <p:pic>
        <p:nvPicPr>
          <p:cNvPr id="5122" name="Picture 2" descr="C:\Users\dongliwei\Desktop\PPT\img\图片2.jpg"/>
          <p:cNvPicPr>
            <a:picLocks noChangeAspect="1" noChangeArrowheads="1"/>
          </p:cNvPicPr>
          <p:nvPr/>
        </p:nvPicPr>
        <p:blipFill>
          <a:blip r:embed="rId3"/>
          <a:srcRect/>
          <a:stretch>
            <a:fillRect/>
          </a:stretch>
        </p:blipFill>
        <p:spPr bwMode="auto">
          <a:xfrm>
            <a:off x="1075373" y="583871"/>
            <a:ext cx="6858000" cy="4242938"/>
          </a:xfrm>
          <a:prstGeom prst="rect">
            <a:avLst/>
          </a:prstGeom>
          <a:noFill/>
        </p:spPr>
      </p:pic>
      <p:grpSp>
        <p:nvGrpSpPr>
          <p:cNvPr id="78" name="组合 77"/>
          <p:cNvGrpSpPr/>
          <p:nvPr/>
        </p:nvGrpSpPr>
        <p:grpSpPr>
          <a:xfrm>
            <a:off x="2652678" y="1263618"/>
            <a:ext cx="3015992" cy="3066154"/>
            <a:chOff x="4076701" y="1384898"/>
            <a:chExt cx="4021322" cy="4088205"/>
          </a:xfrm>
          <a:effectLst>
            <a:outerShdw blurRad="152400" dist="88900" dir="2700000" sx="99000" sy="99000" algn="tl" rotWithShape="0">
              <a:prstClr val="black">
                <a:alpha val="20000"/>
              </a:prstClr>
            </a:outerShdw>
          </a:effectLst>
        </p:grpSpPr>
        <p:sp>
          <p:nvSpPr>
            <p:cNvPr id="79" name="任意多边形 78"/>
            <p:cNvSpPr/>
            <p:nvPr/>
          </p:nvSpPr>
          <p:spPr>
            <a:xfrm>
              <a:off x="4076701" y="2446530"/>
              <a:ext cx="2026434" cy="1964942"/>
            </a:xfrm>
            <a:custGeom>
              <a:avLst/>
              <a:gdLst>
                <a:gd name="connsiteX0" fmla="*/ 648884 w 2026434"/>
                <a:gd name="connsiteY0" fmla="*/ 0 h 1964942"/>
                <a:gd name="connsiteX1" fmla="*/ 1551718 w 2026434"/>
                <a:gd name="connsiteY1" fmla="*/ 229 h 1964942"/>
                <a:gd name="connsiteX2" fmla="*/ 1724865 w 2026434"/>
                <a:gd name="connsiteY2" fmla="*/ 100196 h 1964942"/>
                <a:gd name="connsiteX3" fmla="*/ 1985955 w 2026434"/>
                <a:gd name="connsiteY3" fmla="*/ 552154 h 1964942"/>
                <a:gd name="connsiteX4" fmla="*/ 2016766 w 2026434"/>
                <a:gd name="connsiteY4" fmla="*/ 605484 h 1964942"/>
                <a:gd name="connsiteX5" fmla="*/ 1976958 w 2026434"/>
                <a:gd name="connsiteY5" fmla="*/ 638328 h 1964942"/>
                <a:gd name="connsiteX6" fmla="*/ 1839723 w 2026434"/>
                <a:gd name="connsiteY6" fmla="*/ 969642 h 1964942"/>
                <a:gd name="connsiteX7" fmla="*/ 1976958 w 2026434"/>
                <a:gd name="connsiteY7" fmla="*/ 1300955 h 1964942"/>
                <a:gd name="connsiteX8" fmla="*/ 2026434 w 2026434"/>
                <a:gd name="connsiteY8" fmla="*/ 1341779 h 1964942"/>
                <a:gd name="connsiteX9" fmla="*/ 1966837 w 2026434"/>
                <a:gd name="connsiteY9" fmla="*/ 1445004 h 1964942"/>
                <a:gd name="connsiteX10" fmla="*/ 1724816 w 2026434"/>
                <a:gd name="connsiteY10" fmla="*/ 1864201 h 1964942"/>
                <a:gd name="connsiteX11" fmla="*/ 1551222 w 2026434"/>
                <a:gd name="connsiteY11" fmla="*/ 1964942 h 1964942"/>
                <a:gd name="connsiteX12" fmla="*/ 648386 w 2026434"/>
                <a:gd name="connsiteY12" fmla="*/ 1964713 h 1964942"/>
                <a:gd name="connsiteX13" fmla="*/ 475240 w 2026434"/>
                <a:gd name="connsiteY13" fmla="*/ 1864748 h 1964942"/>
                <a:gd name="connsiteX14" fmla="*/ 23624 w 2026434"/>
                <a:gd name="connsiteY14" fmla="*/ 1082984 h 1964942"/>
                <a:gd name="connsiteX15" fmla="*/ 24071 w 2026434"/>
                <a:gd name="connsiteY15" fmla="*/ 882276 h 1964942"/>
                <a:gd name="connsiteX16" fmla="*/ 475291 w 2026434"/>
                <a:gd name="connsiteY16" fmla="*/ 100743 h 1964942"/>
                <a:gd name="connsiteX17" fmla="*/ 648884 w 2026434"/>
                <a:gd name="connsiteY17" fmla="*/ 0 h 196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26434" h="1964942">
                  <a:moveTo>
                    <a:pt x="648884" y="0"/>
                  </a:moveTo>
                  <a:cubicBezTo>
                    <a:pt x="1551718" y="229"/>
                    <a:pt x="1551718" y="229"/>
                    <a:pt x="1551718" y="229"/>
                  </a:cubicBezTo>
                  <a:cubicBezTo>
                    <a:pt x="1614503" y="1124"/>
                    <a:pt x="1692699" y="46270"/>
                    <a:pt x="1724865" y="100196"/>
                  </a:cubicBezTo>
                  <a:cubicBezTo>
                    <a:pt x="1837770" y="295637"/>
                    <a:pt x="1922447" y="442218"/>
                    <a:pt x="1985955" y="552154"/>
                  </a:cubicBezTo>
                  <a:lnTo>
                    <a:pt x="2016766" y="605484"/>
                  </a:lnTo>
                  <a:lnTo>
                    <a:pt x="1976958" y="638328"/>
                  </a:lnTo>
                  <a:cubicBezTo>
                    <a:pt x="1892167" y="723118"/>
                    <a:pt x="1839723" y="840256"/>
                    <a:pt x="1839723" y="969642"/>
                  </a:cubicBezTo>
                  <a:cubicBezTo>
                    <a:pt x="1839723" y="1099028"/>
                    <a:pt x="1892167" y="1216165"/>
                    <a:pt x="1976958" y="1300955"/>
                  </a:cubicBezTo>
                  <a:lnTo>
                    <a:pt x="2026434" y="1341779"/>
                  </a:lnTo>
                  <a:lnTo>
                    <a:pt x="1966837" y="1445004"/>
                  </a:lnTo>
                  <a:cubicBezTo>
                    <a:pt x="1724816" y="1864201"/>
                    <a:pt x="1724816" y="1864201"/>
                    <a:pt x="1724816" y="1864201"/>
                  </a:cubicBezTo>
                  <a:cubicBezTo>
                    <a:pt x="1692584" y="1920025"/>
                    <a:pt x="1614811" y="1964440"/>
                    <a:pt x="1551222" y="1964942"/>
                  </a:cubicBezTo>
                  <a:cubicBezTo>
                    <a:pt x="648386" y="1964713"/>
                    <a:pt x="648386" y="1964713"/>
                    <a:pt x="648386" y="1964713"/>
                  </a:cubicBezTo>
                  <a:cubicBezTo>
                    <a:pt x="584795" y="1965216"/>
                    <a:pt x="506600" y="1920070"/>
                    <a:pt x="475240" y="1864748"/>
                  </a:cubicBezTo>
                  <a:cubicBezTo>
                    <a:pt x="23624" y="1082984"/>
                    <a:pt x="23624" y="1082984"/>
                    <a:pt x="23624" y="1082984"/>
                  </a:cubicBezTo>
                  <a:cubicBezTo>
                    <a:pt x="-7738" y="1027662"/>
                    <a:pt x="-8160" y="938100"/>
                    <a:pt x="24071" y="882276"/>
                  </a:cubicBezTo>
                  <a:lnTo>
                    <a:pt x="475291" y="100743"/>
                  </a:lnTo>
                  <a:cubicBezTo>
                    <a:pt x="506715" y="46313"/>
                    <a:pt x="585293" y="503"/>
                    <a:pt x="648884" y="0"/>
                  </a:cubicBezTo>
                  <a:close/>
                </a:path>
              </a:pathLst>
            </a:custGeom>
            <a:pattFill prst="dkDnDiag">
              <a:fgClr>
                <a:srgbClr val="F8F8F8"/>
              </a:fgClr>
              <a:bgClr>
                <a:schemeClr val="bg1"/>
              </a:bgClr>
            </a:patt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200">
                <a:solidFill>
                  <a:srgbClr val="FFFFFF"/>
                </a:solidFill>
                <a:latin typeface="Calibri"/>
                <a:ea typeface="宋体" panose="02010600030101010101" pitchFamily="2" charset="-122"/>
              </a:endParaRPr>
            </a:p>
          </p:txBody>
        </p:sp>
        <p:sp>
          <p:nvSpPr>
            <p:cNvPr id="80" name="任意多边形 79"/>
            <p:cNvSpPr/>
            <p:nvPr/>
          </p:nvSpPr>
          <p:spPr>
            <a:xfrm>
              <a:off x="5898221" y="1384898"/>
              <a:ext cx="2199801" cy="1964942"/>
            </a:xfrm>
            <a:custGeom>
              <a:avLst/>
              <a:gdLst>
                <a:gd name="connsiteX0" fmla="*/ 648882 w 2199801"/>
                <a:gd name="connsiteY0" fmla="*/ 0 h 1964942"/>
                <a:gd name="connsiteX1" fmla="*/ 1551718 w 2199801"/>
                <a:gd name="connsiteY1" fmla="*/ 229 h 1964942"/>
                <a:gd name="connsiteX2" fmla="*/ 1724863 w 2199801"/>
                <a:gd name="connsiteY2" fmla="*/ 100196 h 1964942"/>
                <a:gd name="connsiteX3" fmla="*/ 2176480 w 2199801"/>
                <a:gd name="connsiteY3" fmla="*/ 881958 h 1964942"/>
                <a:gd name="connsiteX4" fmla="*/ 2176032 w 2199801"/>
                <a:gd name="connsiteY4" fmla="*/ 1082667 h 1964942"/>
                <a:gd name="connsiteX5" fmla="*/ 1724813 w 2199801"/>
                <a:gd name="connsiteY5" fmla="*/ 1864201 h 1964942"/>
                <a:gd name="connsiteX6" fmla="*/ 1551218 w 2199801"/>
                <a:gd name="connsiteY6" fmla="*/ 1964942 h 1964942"/>
                <a:gd name="connsiteX7" fmla="*/ 941762 w 2199801"/>
                <a:gd name="connsiteY7" fmla="*/ 1964788 h 1964942"/>
                <a:gd name="connsiteX8" fmla="*/ 931314 w 2199801"/>
                <a:gd name="connsiteY8" fmla="*/ 1964785 h 1964942"/>
                <a:gd name="connsiteX9" fmla="*/ 928498 w 2199801"/>
                <a:gd name="connsiteY9" fmla="*/ 1936844 h 1964942"/>
                <a:gd name="connsiteX10" fmla="*/ 469470 w 2199801"/>
                <a:gd name="connsiteY10" fmla="*/ 1562725 h 1964942"/>
                <a:gd name="connsiteX11" fmla="*/ 375041 w 2199801"/>
                <a:gd name="connsiteY11" fmla="*/ 1572245 h 1964942"/>
                <a:gd name="connsiteX12" fmla="*/ 316721 w 2199801"/>
                <a:gd name="connsiteY12" fmla="*/ 1590348 h 1964942"/>
                <a:gd name="connsiteX13" fmla="*/ 265859 w 2199801"/>
                <a:gd name="connsiteY13" fmla="*/ 1502303 h 1964942"/>
                <a:gd name="connsiteX14" fmla="*/ 23623 w 2199801"/>
                <a:gd name="connsiteY14" fmla="*/ 1082984 h 1964942"/>
                <a:gd name="connsiteX15" fmla="*/ 24070 w 2199801"/>
                <a:gd name="connsiteY15" fmla="*/ 882276 h 1964942"/>
                <a:gd name="connsiteX16" fmla="*/ 475290 w 2199801"/>
                <a:gd name="connsiteY16" fmla="*/ 100743 h 1964942"/>
                <a:gd name="connsiteX17" fmla="*/ 648882 w 2199801"/>
                <a:gd name="connsiteY17" fmla="*/ 0 h 196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99801" h="1964942">
                  <a:moveTo>
                    <a:pt x="648882" y="0"/>
                  </a:moveTo>
                  <a:cubicBezTo>
                    <a:pt x="1551718" y="229"/>
                    <a:pt x="1551718" y="229"/>
                    <a:pt x="1551718" y="229"/>
                  </a:cubicBezTo>
                  <a:cubicBezTo>
                    <a:pt x="1614502" y="1124"/>
                    <a:pt x="1692697" y="46270"/>
                    <a:pt x="1724863" y="100196"/>
                  </a:cubicBezTo>
                  <a:cubicBezTo>
                    <a:pt x="2176480" y="881958"/>
                    <a:pt x="2176480" y="881958"/>
                    <a:pt x="2176480" y="881958"/>
                  </a:cubicBezTo>
                  <a:cubicBezTo>
                    <a:pt x="2207840" y="937281"/>
                    <a:pt x="2207456" y="1028239"/>
                    <a:pt x="2176032" y="1082667"/>
                  </a:cubicBezTo>
                  <a:cubicBezTo>
                    <a:pt x="1724813" y="1864201"/>
                    <a:pt x="1724813" y="1864201"/>
                    <a:pt x="1724813" y="1864201"/>
                  </a:cubicBezTo>
                  <a:cubicBezTo>
                    <a:pt x="1692584" y="1920025"/>
                    <a:pt x="1614809" y="1964441"/>
                    <a:pt x="1551218" y="1964942"/>
                  </a:cubicBezTo>
                  <a:cubicBezTo>
                    <a:pt x="1269083" y="1964870"/>
                    <a:pt x="1075114" y="1964821"/>
                    <a:pt x="941762" y="1964788"/>
                  </a:cubicBezTo>
                  <a:lnTo>
                    <a:pt x="931314" y="1964785"/>
                  </a:lnTo>
                  <a:lnTo>
                    <a:pt x="928498" y="1936844"/>
                  </a:lnTo>
                  <a:cubicBezTo>
                    <a:pt x="884808" y="1723335"/>
                    <a:pt x="695895" y="1562727"/>
                    <a:pt x="469470" y="1562725"/>
                  </a:cubicBezTo>
                  <a:cubicBezTo>
                    <a:pt x="437124" y="1562727"/>
                    <a:pt x="405542" y="1566003"/>
                    <a:pt x="375041" y="1572245"/>
                  </a:cubicBezTo>
                  <a:lnTo>
                    <a:pt x="316721" y="1590348"/>
                  </a:lnTo>
                  <a:lnTo>
                    <a:pt x="265859" y="1502303"/>
                  </a:lnTo>
                  <a:cubicBezTo>
                    <a:pt x="23623" y="1082984"/>
                    <a:pt x="23623" y="1082984"/>
                    <a:pt x="23623" y="1082984"/>
                  </a:cubicBezTo>
                  <a:cubicBezTo>
                    <a:pt x="-7738" y="1027661"/>
                    <a:pt x="-8158" y="938100"/>
                    <a:pt x="24070" y="882276"/>
                  </a:cubicBezTo>
                  <a:lnTo>
                    <a:pt x="475290" y="100743"/>
                  </a:lnTo>
                  <a:cubicBezTo>
                    <a:pt x="506713" y="46314"/>
                    <a:pt x="585292" y="502"/>
                    <a:pt x="648882" y="0"/>
                  </a:cubicBezTo>
                  <a:close/>
                </a:path>
              </a:pathLst>
            </a:custGeom>
            <a:pattFill prst="dkDnDiag">
              <a:fgClr>
                <a:srgbClr val="F8F8F8"/>
              </a:fgClr>
              <a:bgClr>
                <a:schemeClr val="bg1"/>
              </a:bgClr>
            </a:patt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200">
                <a:solidFill>
                  <a:srgbClr val="FFFFFF"/>
                </a:solidFill>
                <a:latin typeface="Calibri"/>
                <a:ea typeface="宋体" panose="02010600030101010101" pitchFamily="2" charset="-122"/>
              </a:endParaRPr>
            </a:p>
          </p:txBody>
        </p:sp>
        <p:sp>
          <p:nvSpPr>
            <p:cNvPr id="81" name="任意多边形 80"/>
            <p:cNvSpPr/>
            <p:nvPr/>
          </p:nvSpPr>
          <p:spPr>
            <a:xfrm>
              <a:off x="5898222" y="3508232"/>
              <a:ext cx="2199801" cy="1964871"/>
            </a:xfrm>
            <a:custGeom>
              <a:avLst/>
              <a:gdLst>
                <a:gd name="connsiteX0" fmla="*/ 928740 w 2199801"/>
                <a:gd name="connsiteY0" fmla="*/ 0 h 1964871"/>
                <a:gd name="connsiteX1" fmla="*/ 946889 w 2199801"/>
                <a:gd name="connsiteY1" fmla="*/ 5 h 1964871"/>
                <a:gd name="connsiteX2" fmla="*/ 1551718 w 2199801"/>
                <a:gd name="connsiteY2" fmla="*/ 160 h 1964871"/>
                <a:gd name="connsiteX3" fmla="*/ 1724864 w 2199801"/>
                <a:gd name="connsiteY3" fmla="*/ 100126 h 1964871"/>
                <a:gd name="connsiteX4" fmla="*/ 2176481 w 2199801"/>
                <a:gd name="connsiteY4" fmla="*/ 881887 h 1964871"/>
                <a:gd name="connsiteX5" fmla="*/ 2176033 w 2199801"/>
                <a:gd name="connsiteY5" fmla="*/ 1082596 h 1964871"/>
                <a:gd name="connsiteX6" fmla="*/ 1724814 w 2199801"/>
                <a:gd name="connsiteY6" fmla="*/ 1864130 h 1964871"/>
                <a:gd name="connsiteX7" fmla="*/ 1551220 w 2199801"/>
                <a:gd name="connsiteY7" fmla="*/ 1964871 h 1964871"/>
                <a:gd name="connsiteX8" fmla="*/ 648385 w 2199801"/>
                <a:gd name="connsiteY8" fmla="*/ 1964642 h 1964871"/>
                <a:gd name="connsiteX9" fmla="*/ 475239 w 2199801"/>
                <a:gd name="connsiteY9" fmla="*/ 1864676 h 1964871"/>
                <a:gd name="connsiteX10" fmla="*/ 23624 w 2199801"/>
                <a:gd name="connsiteY10" fmla="*/ 1082914 h 1964871"/>
                <a:gd name="connsiteX11" fmla="*/ 24071 w 2199801"/>
                <a:gd name="connsiteY11" fmla="*/ 882205 h 1964871"/>
                <a:gd name="connsiteX12" fmla="*/ 329674 w 2199801"/>
                <a:gd name="connsiteY12" fmla="*/ 352885 h 1964871"/>
                <a:gd name="connsiteX13" fmla="*/ 375044 w 2199801"/>
                <a:gd name="connsiteY13" fmla="*/ 366968 h 1964871"/>
                <a:gd name="connsiteX14" fmla="*/ 469472 w 2199801"/>
                <a:gd name="connsiteY14" fmla="*/ 376487 h 1964871"/>
                <a:gd name="connsiteX15" fmla="*/ 928501 w 2199801"/>
                <a:gd name="connsiteY15" fmla="*/ 2368 h 1964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801" h="1964871">
                  <a:moveTo>
                    <a:pt x="928740" y="0"/>
                  </a:moveTo>
                  <a:lnTo>
                    <a:pt x="946889" y="5"/>
                  </a:lnTo>
                  <a:lnTo>
                    <a:pt x="1551718" y="160"/>
                  </a:lnTo>
                  <a:cubicBezTo>
                    <a:pt x="1614503" y="1053"/>
                    <a:pt x="1692699" y="46199"/>
                    <a:pt x="1724864" y="100126"/>
                  </a:cubicBezTo>
                  <a:lnTo>
                    <a:pt x="2176481" y="881887"/>
                  </a:lnTo>
                  <a:cubicBezTo>
                    <a:pt x="2207841" y="937210"/>
                    <a:pt x="2207456" y="1028168"/>
                    <a:pt x="2176033" y="1082596"/>
                  </a:cubicBezTo>
                  <a:lnTo>
                    <a:pt x="1724814" y="1864130"/>
                  </a:lnTo>
                  <a:cubicBezTo>
                    <a:pt x="1692584" y="1919954"/>
                    <a:pt x="1614812" y="1964370"/>
                    <a:pt x="1551220" y="1964871"/>
                  </a:cubicBezTo>
                  <a:lnTo>
                    <a:pt x="648385" y="1964642"/>
                  </a:lnTo>
                  <a:cubicBezTo>
                    <a:pt x="584796" y="1965145"/>
                    <a:pt x="506599" y="1919999"/>
                    <a:pt x="475239" y="1864676"/>
                  </a:cubicBezTo>
                  <a:lnTo>
                    <a:pt x="23624" y="1082914"/>
                  </a:lnTo>
                  <a:cubicBezTo>
                    <a:pt x="-7737" y="1027591"/>
                    <a:pt x="-8159" y="938029"/>
                    <a:pt x="24071" y="882205"/>
                  </a:cubicBezTo>
                  <a:lnTo>
                    <a:pt x="329674" y="352885"/>
                  </a:lnTo>
                  <a:lnTo>
                    <a:pt x="375044" y="366968"/>
                  </a:lnTo>
                  <a:cubicBezTo>
                    <a:pt x="405546" y="373210"/>
                    <a:pt x="437126" y="376488"/>
                    <a:pt x="469472" y="376487"/>
                  </a:cubicBezTo>
                  <a:cubicBezTo>
                    <a:pt x="695899" y="376487"/>
                    <a:pt x="884810" y="215877"/>
                    <a:pt x="928501" y="2368"/>
                  </a:cubicBezTo>
                  <a:close/>
                </a:path>
              </a:pathLst>
            </a:custGeom>
            <a:pattFill prst="dkDnDiag">
              <a:fgClr>
                <a:srgbClr val="F8F8F8"/>
              </a:fgClr>
              <a:bgClr>
                <a:schemeClr val="bg1"/>
              </a:bgClr>
            </a:patt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200">
                <a:solidFill>
                  <a:srgbClr val="FFFFFF"/>
                </a:solidFill>
                <a:latin typeface="Calibri"/>
                <a:ea typeface="宋体" panose="02010600030101010101" pitchFamily="2" charset="-122"/>
              </a:endParaRPr>
            </a:p>
          </p:txBody>
        </p:sp>
      </p:grpSp>
      <p:sp>
        <p:nvSpPr>
          <p:cNvPr id="82" name="Freeform 5"/>
          <p:cNvSpPr>
            <a:spLocks/>
          </p:cNvSpPr>
          <p:nvPr/>
        </p:nvSpPr>
        <p:spPr bwMode="auto">
          <a:xfrm>
            <a:off x="2972559" y="2368709"/>
            <a:ext cx="965791" cy="85597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accent1"/>
          </a:solidFill>
          <a:ln w="15875">
            <a:noFill/>
          </a:ln>
          <a:effectLst/>
        </p:spPr>
        <p:txBody>
          <a:bodyPr vert="horz" wrap="square" lIns="68580" tIns="34290" rIns="68580" bIns="34290" numCol="1" anchor="t" anchorCtr="0" compatLnSpc="1">
            <a:prstTxWarp prst="textNoShape">
              <a:avLst/>
            </a:prstTxWarp>
          </a:bodyPr>
          <a:lstStyle/>
          <a:p>
            <a:pPr>
              <a:defRPr/>
            </a:pPr>
            <a:endParaRPr lang="zh-CN" altLang="en-US" sz="1200" dirty="0">
              <a:solidFill>
                <a:prstClr val="black"/>
              </a:solidFill>
              <a:latin typeface="Arial" panose="020B0604020202020204" pitchFamily="34" charset="0"/>
              <a:ea typeface="方正正纤黑简体" panose="02000000000000000000" pitchFamily="2" charset="-122"/>
              <a:sym typeface="Arial" panose="020B0604020202020204" pitchFamily="34" charset="0"/>
            </a:endParaRPr>
          </a:p>
        </p:txBody>
      </p:sp>
      <p:sp>
        <p:nvSpPr>
          <p:cNvPr id="83" name="Freeform 5"/>
          <p:cNvSpPr>
            <a:spLocks/>
          </p:cNvSpPr>
          <p:nvPr/>
        </p:nvSpPr>
        <p:spPr bwMode="auto">
          <a:xfrm>
            <a:off x="4360848" y="3164958"/>
            <a:ext cx="965791" cy="85597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accent3"/>
          </a:solidFill>
          <a:ln w="15875">
            <a:noFill/>
          </a:ln>
          <a:effectLst/>
        </p:spPr>
        <p:txBody>
          <a:bodyPr vert="horz" wrap="square" lIns="68580" tIns="34290" rIns="68580" bIns="34290" numCol="1" anchor="t" anchorCtr="0" compatLnSpc="1">
            <a:prstTxWarp prst="textNoShape">
              <a:avLst/>
            </a:prstTxWarp>
          </a:bodyPr>
          <a:lstStyle/>
          <a:p>
            <a:pPr>
              <a:defRPr/>
            </a:pPr>
            <a:endParaRPr lang="zh-CN" altLang="en-US" sz="1200" dirty="0">
              <a:solidFill>
                <a:prstClr val="black"/>
              </a:solidFill>
              <a:latin typeface="Arial" panose="020B0604020202020204" pitchFamily="34" charset="0"/>
              <a:ea typeface="方正正纤黑简体" panose="02000000000000000000" pitchFamily="2" charset="-122"/>
              <a:sym typeface="Arial" panose="020B0604020202020204" pitchFamily="34" charset="0"/>
            </a:endParaRPr>
          </a:p>
        </p:txBody>
      </p:sp>
      <p:sp>
        <p:nvSpPr>
          <p:cNvPr id="84" name="Freeform 5"/>
          <p:cNvSpPr>
            <a:spLocks/>
          </p:cNvSpPr>
          <p:nvPr/>
        </p:nvSpPr>
        <p:spPr bwMode="auto">
          <a:xfrm>
            <a:off x="4360848" y="1565341"/>
            <a:ext cx="965791" cy="85597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accent2"/>
          </a:solidFill>
          <a:ln w="15875">
            <a:noFill/>
          </a:ln>
          <a:effectLst/>
        </p:spPr>
        <p:txBody>
          <a:bodyPr vert="horz" wrap="square" lIns="68580" tIns="34290" rIns="68580" bIns="34290" numCol="1" anchor="t" anchorCtr="0" compatLnSpc="1">
            <a:prstTxWarp prst="textNoShape">
              <a:avLst/>
            </a:prstTxWarp>
          </a:bodyPr>
          <a:lstStyle/>
          <a:p>
            <a:pPr>
              <a:defRPr/>
            </a:pPr>
            <a:endParaRPr lang="zh-CN" altLang="en-US" sz="1200" dirty="0">
              <a:solidFill>
                <a:prstClr val="black"/>
              </a:solidFill>
              <a:latin typeface="Arial" panose="020B0604020202020204" pitchFamily="34" charset="0"/>
              <a:ea typeface="方正正纤黑简体" panose="02000000000000000000" pitchFamily="2" charset="-122"/>
              <a:sym typeface="Arial" panose="020B0604020202020204" pitchFamily="34" charset="0"/>
            </a:endParaRPr>
          </a:p>
        </p:txBody>
      </p:sp>
      <p:sp>
        <p:nvSpPr>
          <p:cNvPr id="95" name="Freeform 5"/>
          <p:cNvSpPr>
            <a:spLocks/>
          </p:cNvSpPr>
          <p:nvPr/>
        </p:nvSpPr>
        <p:spPr bwMode="auto">
          <a:xfrm>
            <a:off x="3264185" y="1178709"/>
            <a:ext cx="818613" cy="72553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noFill/>
          <a:ln w="1587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defRPr/>
            </a:pPr>
            <a:endParaRPr lang="zh-CN" altLang="en-US" sz="1200">
              <a:solidFill>
                <a:srgbClr val="FFFFFF"/>
              </a:solidFill>
              <a:latin typeface="Calibri"/>
              <a:ea typeface="宋体" panose="02010600030101010101" pitchFamily="2" charset="-122"/>
              <a:sym typeface="Arial" panose="020B0604020202020204" pitchFamily="34" charset="0"/>
            </a:endParaRPr>
          </a:p>
        </p:txBody>
      </p:sp>
      <p:sp>
        <p:nvSpPr>
          <p:cNvPr id="96" name="Freeform 5"/>
          <p:cNvSpPr>
            <a:spLocks/>
          </p:cNvSpPr>
          <p:nvPr/>
        </p:nvSpPr>
        <p:spPr bwMode="auto">
          <a:xfrm>
            <a:off x="3264185" y="3663897"/>
            <a:ext cx="818613" cy="72553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noFill/>
          <a:ln w="15875">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defRPr/>
            </a:pPr>
            <a:endParaRPr lang="zh-CN" altLang="en-US" sz="1200">
              <a:solidFill>
                <a:srgbClr val="FFFFFF"/>
              </a:solidFill>
              <a:latin typeface="Calibri"/>
              <a:ea typeface="宋体" panose="02010600030101010101" pitchFamily="2" charset="-122"/>
              <a:sym typeface="Arial" panose="020B0604020202020204" pitchFamily="34" charset="0"/>
            </a:endParaRPr>
          </a:p>
        </p:txBody>
      </p:sp>
      <p:sp>
        <p:nvSpPr>
          <p:cNvPr id="97" name="Freeform 5"/>
          <p:cNvSpPr>
            <a:spLocks/>
          </p:cNvSpPr>
          <p:nvPr/>
        </p:nvSpPr>
        <p:spPr bwMode="auto">
          <a:xfrm>
            <a:off x="5432657" y="2444645"/>
            <a:ext cx="818613" cy="72553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noFill/>
          <a:ln w="15875">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defRPr/>
            </a:pPr>
            <a:endParaRPr lang="zh-CN" altLang="en-US" sz="1200">
              <a:solidFill>
                <a:srgbClr val="FFFFFF"/>
              </a:solidFill>
              <a:latin typeface="Calibri"/>
              <a:ea typeface="宋体" panose="02010600030101010101" pitchFamily="2" charset="-122"/>
              <a:sym typeface="Arial" panose="020B0604020202020204" pitchFamily="34" charset="0"/>
            </a:endParaRPr>
          </a:p>
        </p:txBody>
      </p:sp>
      <p:grpSp>
        <p:nvGrpSpPr>
          <p:cNvPr id="98" name="组合 97"/>
          <p:cNvGrpSpPr/>
          <p:nvPr/>
        </p:nvGrpSpPr>
        <p:grpSpPr>
          <a:xfrm>
            <a:off x="3506516" y="3886551"/>
            <a:ext cx="330878" cy="272606"/>
            <a:chOff x="7623010" y="5580803"/>
            <a:chExt cx="645918" cy="532165"/>
          </a:xfrm>
          <a:solidFill>
            <a:schemeClr val="accent3"/>
          </a:solidFill>
        </p:grpSpPr>
        <p:sp>
          <p:nvSpPr>
            <p:cNvPr id="99" name="Freeform 91"/>
            <p:cNvSpPr>
              <a:spLocks noEditPoints="1"/>
            </p:cNvSpPr>
            <p:nvPr/>
          </p:nvSpPr>
          <p:spPr bwMode="auto">
            <a:xfrm>
              <a:off x="8153866" y="5580803"/>
              <a:ext cx="115062" cy="120293"/>
            </a:xfrm>
            <a:custGeom>
              <a:avLst/>
              <a:gdLst>
                <a:gd name="T0" fmla="*/ 0 w 88"/>
                <a:gd name="T1" fmla="*/ 0 h 92"/>
                <a:gd name="T2" fmla="*/ 0 w 88"/>
                <a:gd name="T3" fmla="*/ 92 h 92"/>
                <a:gd name="T4" fmla="*/ 88 w 88"/>
                <a:gd name="T5" fmla="*/ 92 h 92"/>
                <a:gd name="T6" fmla="*/ 88 w 88"/>
                <a:gd name="T7" fmla="*/ 0 h 92"/>
                <a:gd name="T8" fmla="*/ 0 w 88"/>
                <a:gd name="T9" fmla="*/ 0 h 92"/>
                <a:gd name="T10" fmla="*/ 74 w 88"/>
                <a:gd name="T11" fmla="*/ 76 h 92"/>
                <a:gd name="T12" fmla="*/ 15 w 88"/>
                <a:gd name="T13" fmla="*/ 76 h 92"/>
                <a:gd name="T14" fmla="*/ 15 w 88"/>
                <a:gd name="T15" fmla="*/ 14 h 92"/>
                <a:gd name="T16" fmla="*/ 74 w 88"/>
                <a:gd name="T17" fmla="*/ 14 h 92"/>
                <a:gd name="T18" fmla="*/ 74 w 88"/>
                <a:gd name="T19" fmla="*/ 7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92">
                  <a:moveTo>
                    <a:pt x="0" y="0"/>
                  </a:moveTo>
                  <a:lnTo>
                    <a:pt x="0" y="92"/>
                  </a:lnTo>
                  <a:lnTo>
                    <a:pt x="88" y="92"/>
                  </a:lnTo>
                  <a:lnTo>
                    <a:pt x="88" y="0"/>
                  </a:lnTo>
                  <a:lnTo>
                    <a:pt x="0" y="0"/>
                  </a:lnTo>
                  <a:close/>
                  <a:moveTo>
                    <a:pt x="74" y="76"/>
                  </a:moveTo>
                  <a:lnTo>
                    <a:pt x="15" y="76"/>
                  </a:lnTo>
                  <a:lnTo>
                    <a:pt x="15" y="14"/>
                  </a:lnTo>
                  <a:lnTo>
                    <a:pt x="74" y="14"/>
                  </a:lnTo>
                  <a:lnTo>
                    <a:pt x="74" y="76"/>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00" name="Freeform 92"/>
            <p:cNvSpPr>
              <a:spLocks noEditPoints="1"/>
            </p:cNvSpPr>
            <p:nvPr/>
          </p:nvSpPr>
          <p:spPr bwMode="auto">
            <a:xfrm>
              <a:off x="8153866" y="5787393"/>
              <a:ext cx="115062" cy="121601"/>
            </a:xfrm>
            <a:custGeom>
              <a:avLst/>
              <a:gdLst>
                <a:gd name="T0" fmla="*/ 0 w 88"/>
                <a:gd name="T1" fmla="*/ 93 h 93"/>
                <a:gd name="T2" fmla="*/ 88 w 88"/>
                <a:gd name="T3" fmla="*/ 93 h 93"/>
                <a:gd name="T4" fmla="*/ 88 w 88"/>
                <a:gd name="T5" fmla="*/ 0 h 93"/>
                <a:gd name="T6" fmla="*/ 0 w 88"/>
                <a:gd name="T7" fmla="*/ 0 h 93"/>
                <a:gd name="T8" fmla="*/ 0 w 88"/>
                <a:gd name="T9" fmla="*/ 93 h 93"/>
                <a:gd name="T10" fmla="*/ 15 w 88"/>
                <a:gd name="T11" fmla="*/ 15 h 93"/>
                <a:gd name="T12" fmla="*/ 74 w 88"/>
                <a:gd name="T13" fmla="*/ 15 h 93"/>
                <a:gd name="T14" fmla="*/ 74 w 88"/>
                <a:gd name="T15" fmla="*/ 78 h 93"/>
                <a:gd name="T16" fmla="*/ 15 w 88"/>
                <a:gd name="T17" fmla="*/ 78 h 93"/>
                <a:gd name="T18" fmla="*/ 15 w 88"/>
                <a:gd name="T19" fmla="*/ 1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93">
                  <a:moveTo>
                    <a:pt x="0" y="93"/>
                  </a:moveTo>
                  <a:lnTo>
                    <a:pt x="88" y="93"/>
                  </a:lnTo>
                  <a:lnTo>
                    <a:pt x="88" y="0"/>
                  </a:lnTo>
                  <a:lnTo>
                    <a:pt x="0" y="0"/>
                  </a:lnTo>
                  <a:lnTo>
                    <a:pt x="0" y="93"/>
                  </a:lnTo>
                  <a:close/>
                  <a:moveTo>
                    <a:pt x="15" y="15"/>
                  </a:moveTo>
                  <a:lnTo>
                    <a:pt x="74" y="15"/>
                  </a:lnTo>
                  <a:lnTo>
                    <a:pt x="74" y="78"/>
                  </a:lnTo>
                  <a:lnTo>
                    <a:pt x="15" y="78"/>
                  </a:lnTo>
                  <a:lnTo>
                    <a:pt x="15" y="15"/>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01" name="Freeform 93"/>
            <p:cNvSpPr>
              <a:spLocks noEditPoints="1"/>
            </p:cNvSpPr>
            <p:nvPr/>
          </p:nvSpPr>
          <p:spPr bwMode="auto">
            <a:xfrm>
              <a:off x="8153866" y="5988752"/>
              <a:ext cx="115062" cy="124216"/>
            </a:xfrm>
            <a:custGeom>
              <a:avLst/>
              <a:gdLst>
                <a:gd name="T0" fmla="*/ 0 w 88"/>
                <a:gd name="T1" fmla="*/ 95 h 95"/>
                <a:gd name="T2" fmla="*/ 88 w 88"/>
                <a:gd name="T3" fmla="*/ 95 h 95"/>
                <a:gd name="T4" fmla="*/ 88 w 88"/>
                <a:gd name="T5" fmla="*/ 0 h 95"/>
                <a:gd name="T6" fmla="*/ 0 w 88"/>
                <a:gd name="T7" fmla="*/ 0 h 95"/>
                <a:gd name="T8" fmla="*/ 0 w 88"/>
                <a:gd name="T9" fmla="*/ 95 h 95"/>
                <a:gd name="T10" fmla="*/ 15 w 88"/>
                <a:gd name="T11" fmla="*/ 17 h 95"/>
                <a:gd name="T12" fmla="*/ 74 w 88"/>
                <a:gd name="T13" fmla="*/ 17 h 95"/>
                <a:gd name="T14" fmla="*/ 74 w 88"/>
                <a:gd name="T15" fmla="*/ 78 h 95"/>
                <a:gd name="T16" fmla="*/ 15 w 88"/>
                <a:gd name="T17" fmla="*/ 78 h 95"/>
                <a:gd name="T18" fmla="*/ 15 w 88"/>
                <a:gd name="T19" fmla="*/ 1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95">
                  <a:moveTo>
                    <a:pt x="0" y="95"/>
                  </a:moveTo>
                  <a:lnTo>
                    <a:pt x="88" y="95"/>
                  </a:lnTo>
                  <a:lnTo>
                    <a:pt x="88" y="0"/>
                  </a:lnTo>
                  <a:lnTo>
                    <a:pt x="0" y="0"/>
                  </a:lnTo>
                  <a:lnTo>
                    <a:pt x="0" y="95"/>
                  </a:lnTo>
                  <a:close/>
                  <a:moveTo>
                    <a:pt x="15" y="17"/>
                  </a:moveTo>
                  <a:lnTo>
                    <a:pt x="74" y="17"/>
                  </a:lnTo>
                  <a:lnTo>
                    <a:pt x="74" y="78"/>
                  </a:lnTo>
                  <a:lnTo>
                    <a:pt x="15" y="78"/>
                  </a:lnTo>
                  <a:lnTo>
                    <a:pt x="15" y="17"/>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02" name="Freeform 94"/>
            <p:cNvSpPr>
              <a:spLocks noEditPoints="1"/>
            </p:cNvSpPr>
            <p:nvPr/>
          </p:nvSpPr>
          <p:spPr bwMode="auto">
            <a:xfrm>
              <a:off x="7623010" y="5694558"/>
              <a:ext cx="305962" cy="307270"/>
            </a:xfrm>
            <a:custGeom>
              <a:avLst/>
              <a:gdLst>
                <a:gd name="T0" fmla="*/ 49 w 99"/>
                <a:gd name="T1" fmla="*/ 0 h 99"/>
                <a:gd name="T2" fmla="*/ 0 w 99"/>
                <a:gd name="T3" fmla="*/ 49 h 99"/>
                <a:gd name="T4" fmla="*/ 49 w 99"/>
                <a:gd name="T5" fmla="*/ 99 h 99"/>
                <a:gd name="T6" fmla="*/ 99 w 99"/>
                <a:gd name="T7" fmla="*/ 49 h 99"/>
                <a:gd name="T8" fmla="*/ 49 w 99"/>
                <a:gd name="T9" fmla="*/ 0 h 99"/>
                <a:gd name="T10" fmla="*/ 49 w 99"/>
                <a:gd name="T11" fmla="*/ 90 h 99"/>
                <a:gd name="T12" fmla="*/ 9 w 99"/>
                <a:gd name="T13" fmla="*/ 49 h 99"/>
                <a:gd name="T14" fmla="*/ 49 w 99"/>
                <a:gd name="T15" fmla="*/ 9 h 99"/>
                <a:gd name="T16" fmla="*/ 90 w 99"/>
                <a:gd name="T17" fmla="*/ 49 h 99"/>
                <a:gd name="T18" fmla="*/ 49 w 99"/>
                <a:gd name="T19" fmla="*/ 9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99">
                  <a:moveTo>
                    <a:pt x="49" y="0"/>
                  </a:moveTo>
                  <a:cubicBezTo>
                    <a:pt x="22" y="0"/>
                    <a:pt x="0" y="22"/>
                    <a:pt x="0" y="49"/>
                  </a:cubicBezTo>
                  <a:cubicBezTo>
                    <a:pt x="0" y="77"/>
                    <a:pt x="22" y="99"/>
                    <a:pt x="49" y="99"/>
                  </a:cubicBezTo>
                  <a:cubicBezTo>
                    <a:pt x="77" y="99"/>
                    <a:pt x="99" y="77"/>
                    <a:pt x="99" y="49"/>
                  </a:cubicBezTo>
                  <a:cubicBezTo>
                    <a:pt x="99" y="22"/>
                    <a:pt x="77" y="0"/>
                    <a:pt x="49" y="0"/>
                  </a:cubicBezTo>
                  <a:close/>
                  <a:moveTo>
                    <a:pt x="49" y="90"/>
                  </a:moveTo>
                  <a:cubicBezTo>
                    <a:pt x="27" y="90"/>
                    <a:pt x="9" y="72"/>
                    <a:pt x="9" y="49"/>
                  </a:cubicBezTo>
                  <a:cubicBezTo>
                    <a:pt x="9" y="27"/>
                    <a:pt x="27" y="9"/>
                    <a:pt x="49" y="9"/>
                  </a:cubicBezTo>
                  <a:cubicBezTo>
                    <a:pt x="72" y="9"/>
                    <a:pt x="90" y="27"/>
                    <a:pt x="90" y="49"/>
                  </a:cubicBezTo>
                  <a:cubicBezTo>
                    <a:pt x="90" y="72"/>
                    <a:pt x="72" y="90"/>
                    <a:pt x="49" y="90"/>
                  </a:cubicBez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03" name="Freeform 95"/>
            <p:cNvSpPr>
              <a:spLocks/>
            </p:cNvSpPr>
            <p:nvPr/>
          </p:nvSpPr>
          <p:spPr bwMode="auto">
            <a:xfrm>
              <a:off x="7938125" y="5626567"/>
              <a:ext cx="206589" cy="443252"/>
            </a:xfrm>
            <a:custGeom>
              <a:avLst/>
              <a:gdLst>
                <a:gd name="T0" fmla="*/ 14 w 67"/>
                <a:gd name="T1" fmla="*/ 65 h 143"/>
                <a:gd name="T2" fmla="*/ 0 w 67"/>
                <a:gd name="T3" fmla="*/ 65 h 143"/>
                <a:gd name="T4" fmla="*/ 0 w 67"/>
                <a:gd name="T5" fmla="*/ 71 h 143"/>
                <a:gd name="T6" fmla="*/ 0 w 67"/>
                <a:gd name="T7" fmla="*/ 76 h 143"/>
                <a:gd name="T8" fmla="*/ 14 w 67"/>
                <a:gd name="T9" fmla="*/ 76 h 143"/>
                <a:gd name="T10" fmla="*/ 14 w 67"/>
                <a:gd name="T11" fmla="*/ 143 h 143"/>
                <a:gd name="T12" fmla="*/ 67 w 67"/>
                <a:gd name="T13" fmla="*/ 143 h 143"/>
                <a:gd name="T14" fmla="*/ 67 w 67"/>
                <a:gd name="T15" fmla="*/ 132 h 143"/>
                <a:gd name="T16" fmla="*/ 25 w 67"/>
                <a:gd name="T17" fmla="*/ 132 h 143"/>
                <a:gd name="T18" fmla="*/ 25 w 67"/>
                <a:gd name="T19" fmla="*/ 76 h 143"/>
                <a:gd name="T20" fmla="*/ 67 w 67"/>
                <a:gd name="T21" fmla="*/ 76 h 143"/>
                <a:gd name="T22" fmla="*/ 67 w 67"/>
                <a:gd name="T23" fmla="*/ 65 h 143"/>
                <a:gd name="T24" fmla="*/ 25 w 67"/>
                <a:gd name="T25" fmla="*/ 65 h 143"/>
                <a:gd name="T26" fmla="*/ 25 w 67"/>
                <a:gd name="T27" fmla="*/ 11 h 143"/>
                <a:gd name="T28" fmla="*/ 67 w 67"/>
                <a:gd name="T29" fmla="*/ 11 h 143"/>
                <a:gd name="T30" fmla="*/ 67 w 67"/>
                <a:gd name="T31" fmla="*/ 0 h 143"/>
                <a:gd name="T32" fmla="*/ 14 w 67"/>
                <a:gd name="T33" fmla="*/ 0 h 143"/>
                <a:gd name="T34" fmla="*/ 14 w 67"/>
                <a:gd name="T35" fmla="*/ 6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143">
                  <a:moveTo>
                    <a:pt x="14" y="65"/>
                  </a:moveTo>
                  <a:cubicBezTo>
                    <a:pt x="0" y="65"/>
                    <a:pt x="0" y="65"/>
                    <a:pt x="0" y="65"/>
                  </a:cubicBezTo>
                  <a:cubicBezTo>
                    <a:pt x="0" y="67"/>
                    <a:pt x="0" y="69"/>
                    <a:pt x="0" y="71"/>
                  </a:cubicBezTo>
                  <a:cubicBezTo>
                    <a:pt x="0" y="73"/>
                    <a:pt x="0" y="75"/>
                    <a:pt x="0" y="76"/>
                  </a:cubicBezTo>
                  <a:cubicBezTo>
                    <a:pt x="14" y="76"/>
                    <a:pt x="14" y="76"/>
                    <a:pt x="14" y="76"/>
                  </a:cubicBezTo>
                  <a:cubicBezTo>
                    <a:pt x="14" y="143"/>
                    <a:pt x="14" y="143"/>
                    <a:pt x="14" y="143"/>
                  </a:cubicBezTo>
                  <a:cubicBezTo>
                    <a:pt x="67" y="143"/>
                    <a:pt x="67" y="143"/>
                    <a:pt x="67" y="143"/>
                  </a:cubicBezTo>
                  <a:cubicBezTo>
                    <a:pt x="67" y="132"/>
                    <a:pt x="67" y="132"/>
                    <a:pt x="67" y="132"/>
                  </a:cubicBezTo>
                  <a:cubicBezTo>
                    <a:pt x="25" y="132"/>
                    <a:pt x="25" y="132"/>
                    <a:pt x="25" y="132"/>
                  </a:cubicBezTo>
                  <a:cubicBezTo>
                    <a:pt x="25" y="76"/>
                    <a:pt x="25" y="76"/>
                    <a:pt x="25" y="76"/>
                  </a:cubicBezTo>
                  <a:cubicBezTo>
                    <a:pt x="67" y="76"/>
                    <a:pt x="67" y="76"/>
                    <a:pt x="67" y="76"/>
                  </a:cubicBezTo>
                  <a:cubicBezTo>
                    <a:pt x="67" y="65"/>
                    <a:pt x="67" y="65"/>
                    <a:pt x="67" y="65"/>
                  </a:cubicBezTo>
                  <a:cubicBezTo>
                    <a:pt x="25" y="65"/>
                    <a:pt x="25" y="65"/>
                    <a:pt x="25" y="65"/>
                  </a:cubicBezTo>
                  <a:cubicBezTo>
                    <a:pt x="25" y="11"/>
                    <a:pt x="25" y="11"/>
                    <a:pt x="25" y="11"/>
                  </a:cubicBezTo>
                  <a:cubicBezTo>
                    <a:pt x="67" y="11"/>
                    <a:pt x="67" y="11"/>
                    <a:pt x="67" y="11"/>
                  </a:cubicBezTo>
                  <a:cubicBezTo>
                    <a:pt x="67" y="0"/>
                    <a:pt x="67" y="0"/>
                    <a:pt x="67" y="0"/>
                  </a:cubicBezTo>
                  <a:cubicBezTo>
                    <a:pt x="14" y="0"/>
                    <a:pt x="14" y="0"/>
                    <a:pt x="14" y="0"/>
                  </a:cubicBezTo>
                  <a:lnTo>
                    <a:pt x="14" y="65"/>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04" name="Freeform 96"/>
            <p:cNvSpPr>
              <a:spLocks noEditPoints="1"/>
            </p:cNvSpPr>
            <p:nvPr/>
          </p:nvSpPr>
          <p:spPr bwMode="auto">
            <a:xfrm>
              <a:off x="7675311" y="5748167"/>
              <a:ext cx="201359" cy="200052"/>
            </a:xfrm>
            <a:custGeom>
              <a:avLst/>
              <a:gdLst>
                <a:gd name="T0" fmla="*/ 32 w 65"/>
                <a:gd name="T1" fmla="*/ 0 h 65"/>
                <a:gd name="T2" fmla="*/ 0 w 65"/>
                <a:gd name="T3" fmla="*/ 32 h 65"/>
                <a:gd name="T4" fmla="*/ 32 w 65"/>
                <a:gd name="T5" fmla="*/ 65 h 65"/>
                <a:gd name="T6" fmla="*/ 65 w 65"/>
                <a:gd name="T7" fmla="*/ 32 h 65"/>
                <a:gd name="T8" fmla="*/ 32 w 65"/>
                <a:gd name="T9" fmla="*/ 0 h 65"/>
                <a:gd name="T10" fmla="*/ 36 w 65"/>
                <a:gd name="T11" fmla="*/ 53 h 65"/>
                <a:gd name="T12" fmla="*/ 36 w 65"/>
                <a:gd name="T13" fmla="*/ 60 h 65"/>
                <a:gd name="T14" fmla="*/ 29 w 65"/>
                <a:gd name="T15" fmla="*/ 60 h 65"/>
                <a:gd name="T16" fmla="*/ 29 w 65"/>
                <a:gd name="T17" fmla="*/ 53 h 65"/>
                <a:gd name="T18" fmla="*/ 18 w 65"/>
                <a:gd name="T19" fmla="*/ 51 h 65"/>
                <a:gd name="T20" fmla="*/ 20 w 65"/>
                <a:gd name="T21" fmla="*/ 43 h 65"/>
                <a:gd name="T22" fmla="*/ 31 w 65"/>
                <a:gd name="T23" fmla="*/ 46 h 65"/>
                <a:gd name="T24" fmla="*/ 37 w 65"/>
                <a:gd name="T25" fmla="*/ 42 h 65"/>
                <a:gd name="T26" fmla="*/ 30 w 65"/>
                <a:gd name="T27" fmla="*/ 36 h 65"/>
                <a:gd name="T28" fmla="*/ 18 w 65"/>
                <a:gd name="T29" fmla="*/ 24 h 65"/>
                <a:gd name="T30" fmla="*/ 29 w 65"/>
                <a:gd name="T31" fmla="*/ 12 h 65"/>
                <a:gd name="T32" fmla="*/ 29 w 65"/>
                <a:gd name="T33" fmla="*/ 5 h 65"/>
                <a:gd name="T34" fmla="*/ 36 w 65"/>
                <a:gd name="T35" fmla="*/ 5 h 65"/>
                <a:gd name="T36" fmla="*/ 36 w 65"/>
                <a:gd name="T37" fmla="*/ 11 h 65"/>
                <a:gd name="T38" fmla="*/ 46 w 65"/>
                <a:gd name="T39" fmla="*/ 13 h 65"/>
                <a:gd name="T40" fmla="*/ 44 w 65"/>
                <a:gd name="T41" fmla="*/ 21 h 65"/>
                <a:gd name="T42" fmla="*/ 34 w 65"/>
                <a:gd name="T43" fmla="*/ 19 h 65"/>
                <a:gd name="T44" fmla="*/ 28 w 65"/>
                <a:gd name="T45" fmla="*/ 22 h 65"/>
                <a:gd name="T46" fmla="*/ 36 w 65"/>
                <a:gd name="T47" fmla="*/ 28 h 65"/>
                <a:gd name="T48" fmla="*/ 47 w 65"/>
                <a:gd name="T49" fmla="*/ 41 h 65"/>
                <a:gd name="T50" fmla="*/ 36 w 65"/>
                <a:gd name="T51" fmla="*/ 5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5" h="65">
                  <a:moveTo>
                    <a:pt x="32" y="0"/>
                  </a:moveTo>
                  <a:cubicBezTo>
                    <a:pt x="15" y="0"/>
                    <a:pt x="0" y="15"/>
                    <a:pt x="0" y="32"/>
                  </a:cubicBezTo>
                  <a:cubicBezTo>
                    <a:pt x="0" y="50"/>
                    <a:pt x="15" y="65"/>
                    <a:pt x="32" y="65"/>
                  </a:cubicBezTo>
                  <a:cubicBezTo>
                    <a:pt x="50" y="65"/>
                    <a:pt x="65" y="50"/>
                    <a:pt x="65" y="32"/>
                  </a:cubicBezTo>
                  <a:cubicBezTo>
                    <a:pt x="65" y="15"/>
                    <a:pt x="50" y="0"/>
                    <a:pt x="32" y="0"/>
                  </a:cubicBezTo>
                  <a:close/>
                  <a:moveTo>
                    <a:pt x="36" y="53"/>
                  </a:moveTo>
                  <a:cubicBezTo>
                    <a:pt x="36" y="60"/>
                    <a:pt x="36" y="60"/>
                    <a:pt x="36" y="60"/>
                  </a:cubicBezTo>
                  <a:cubicBezTo>
                    <a:pt x="29" y="60"/>
                    <a:pt x="29" y="60"/>
                    <a:pt x="29" y="60"/>
                  </a:cubicBezTo>
                  <a:cubicBezTo>
                    <a:pt x="29" y="53"/>
                    <a:pt x="29" y="53"/>
                    <a:pt x="29" y="53"/>
                  </a:cubicBezTo>
                  <a:cubicBezTo>
                    <a:pt x="25" y="53"/>
                    <a:pt x="20" y="52"/>
                    <a:pt x="18" y="51"/>
                  </a:cubicBezTo>
                  <a:cubicBezTo>
                    <a:pt x="20" y="43"/>
                    <a:pt x="20" y="43"/>
                    <a:pt x="20" y="43"/>
                  </a:cubicBezTo>
                  <a:cubicBezTo>
                    <a:pt x="23" y="44"/>
                    <a:pt x="26" y="46"/>
                    <a:pt x="31" y="46"/>
                  </a:cubicBezTo>
                  <a:cubicBezTo>
                    <a:pt x="35" y="46"/>
                    <a:pt x="37" y="44"/>
                    <a:pt x="37" y="42"/>
                  </a:cubicBezTo>
                  <a:cubicBezTo>
                    <a:pt x="37" y="39"/>
                    <a:pt x="35" y="37"/>
                    <a:pt x="30" y="36"/>
                  </a:cubicBezTo>
                  <a:cubicBezTo>
                    <a:pt x="23" y="33"/>
                    <a:pt x="18" y="30"/>
                    <a:pt x="18" y="24"/>
                  </a:cubicBezTo>
                  <a:cubicBezTo>
                    <a:pt x="18" y="18"/>
                    <a:pt x="22" y="13"/>
                    <a:pt x="29" y="12"/>
                  </a:cubicBezTo>
                  <a:cubicBezTo>
                    <a:pt x="29" y="5"/>
                    <a:pt x="29" y="5"/>
                    <a:pt x="29" y="5"/>
                  </a:cubicBezTo>
                  <a:cubicBezTo>
                    <a:pt x="36" y="5"/>
                    <a:pt x="36" y="5"/>
                    <a:pt x="36" y="5"/>
                  </a:cubicBezTo>
                  <a:cubicBezTo>
                    <a:pt x="36" y="11"/>
                    <a:pt x="36" y="11"/>
                    <a:pt x="36" y="11"/>
                  </a:cubicBezTo>
                  <a:cubicBezTo>
                    <a:pt x="40" y="11"/>
                    <a:pt x="43" y="12"/>
                    <a:pt x="46" y="13"/>
                  </a:cubicBezTo>
                  <a:cubicBezTo>
                    <a:pt x="44" y="21"/>
                    <a:pt x="44" y="21"/>
                    <a:pt x="44" y="21"/>
                  </a:cubicBezTo>
                  <a:cubicBezTo>
                    <a:pt x="42" y="20"/>
                    <a:pt x="39" y="19"/>
                    <a:pt x="34" y="19"/>
                  </a:cubicBezTo>
                  <a:cubicBezTo>
                    <a:pt x="30" y="19"/>
                    <a:pt x="28" y="21"/>
                    <a:pt x="28" y="22"/>
                  </a:cubicBezTo>
                  <a:cubicBezTo>
                    <a:pt x="28" y="25"/>
                    <a:pt x="31" y="26"/>
                    <a:pt x="36" y="28"/>
                  </a:cubicBezTo>
                  <a:cubicBezTo>
                    <a:pt x="44" y="31"/>
                    <a:pt x="47" y="35"/>
                    <a:pt x="47" y="41"/>
                  </a:cubicBezTo>
                  <a:cubicBezTo>
                    <a:pt x="47" y="47"/>
                    <a:pt x="43" y="52"/>
                    <a:pt x="36" y="53"/>
                  </a:cubicBez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grpSp>
      <p:grpSp>
        <p:nvGrpSpPr>
          <p:cNvPr id="105" name="组合 104"/>
          <p:cNvGrpSpPr/>
          <p:nvPr/>
        </p:nvGrpSpPr>
        <p:grpSpPr>
          <a:xfrm>
            <a:off x="5674246" y="2683237"/>
            <a:ext cx="335567" cy="240456"/>
            <a:chOff x="9335872" y="5612184"/>
            <a:chExt cx="655071" cy="469403"/>
          </a:xfrm>
          <a:solidFill>
            <a:schemeClr val="accent2"/>
          </a:solidFill>
        </p:grpSpPr>
        <p:sp>
          <p:nvSpPr>
            <p:cNvPr id="106" name="Freeform 98"/>
            <p:cNvSpPr>
              <a:spLocks/>
            </p:cNvSpPr>
            <p:nvPr/>
          </p:nvSpPr>
          <p:spPr bwMode="auto">
            <a:xfrm>
              <a:off x="9335872" y="5612184"/>
              <a:ext cx="398796" cy="271966"/>
            </a:xfrm>
            <a:custGeom>
              <a:avLst/>
              <a:gdLst>
                <a:gd name="T0" fmla="*/ 156 w 305"/>
                <a:gd name="T1" fmla="*/ 156 h 208"/>
                <a:gd name="T2" fmla="*/ 305 w 305"/>
                <a:gd name="T3" fmla="*/ 156 h 208"/>
                <a:gd name="T4" fmla="*/ 305 w 305"/>
                <a:gd name="T5" fmla="*/ 54 h 208"/>
                <a:gd name="T6" fmla="*/ 156 w 305"/>
                <a:gd name="T7" fmla="*/ 54 h 208"/>
                <a:gd name="T8" fmla="*/ 156 w 305"/>
                <a:gd name="T9" fmla="*/ 0 h 208"/>
                <a:gd name="T10" fmla="*/ 0 w 305"/>
                <a:gd name="T11" fmla="*/ 106 h 208"/>
                <a:gd name="T12" fmla="*/ 156 w 305"/>
                <a:gd name="T13" fmla="*/ 208 h 208"/>
                <a:gd name="T14" fmla="*/ 156 w 305"/>
                <a:gd name="T15" fmla="*/ 156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5" h="208">
                  <a:moveTo>
                    <a:pt x="156" y="156"/>
                  </a:moveTo>
                  <a:lnTo>
                    <a:pt x="305" y="156"/>
                  </a:lnTo>
                  <a:lnTo>
                    <a:pt x="305" y="54"/>
                  </a:lnTo>
                  <a:lnTo>
                    <a:pt x="156" y="54"/>
                  </a:lnTo>
                  <a:lnTo>
                    <a:pt x="156" y="0"/>
                  </a:lnTo>
                  <a:lnTo>
                    <a:pt x="0" y="106"/>
                  </a:lnTo>
                  <a:lnTo>
                    <a:pt x="156" y="208"/>
                  </a:lnTo>
                  <a:lnTo>
                    <a:pt x="156" y="156"/>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07" name="Freeform 99"/>
            <p:cNvSpPr>
              <a:spLocks/>
            </p:cNvSpPr>
            <p:nvPr/>
          </p:nvSpPr>
          <p:spPr bwMode="auto">
            <a:xfrm>
              <a:off x="9592147" y="5812236"/>
              <a:ext cx="398796" cy="269351"/>
            </a:xfrm>
            <a:custGeom>
              <a:avLst/>
              <a:gdLst>
                <a:gd name="T0" fmla="*/ 305 w 305"/>
                <a:gd name="T1" fmla="*/ 107 h 206"/>
                <a:gd name="T2" fmla="*/ 149 w 305"/>
                <a:gd name="T3" fmla="*/ 0 h 206"/>
                <a:gd name="T4" fmla="*/ 149 w 305"/>
                <a:gd name="T5" fmla="*/ 52 h 206"/>
                <a:gd name="T6" fmla="*/ 0 w 305"/>
                <a:gd name="T7" fmla="*/ 52 h 206"/>
                <a:gd name="T8" fmla="*/ 0 w 305"/>
                <a:gd name="T9" fmla="*/ 154 h 206"/>
                <a:gd name="T10" fmla="*/ 149 w 305"/>
                <a:gd name="T11" fmla="*/ 154 h 206"/>
                <a:gd name="T12" fmla="*/ 149 w 305"/>
                <a:gd name="T13" fmla="*/ 206 h 206"/>
                <a:gd name="T14" fmla="*/ 305 w 305"/>
                <a:gd name="T15" fmla="*/ 107 h 2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5" h="206">
                  <a:moveTo>
                    <a:pt x="305" y="107"/>
                  </a:moveTo>
                  <a:lnTo>
                    <a:pt x="149" y="0"/>
                  </a:lnTo>
                  <a:lnTo>
                    <a:pt x="149" y="52"/>
                  </a:lnTo>
                  <a:lnTo>
                    <a:pt x="0" y="52"/>
                  </a:lnTo>
                  <a:lnTo>
                    <a:pt x="0" y="154"/>
                  </a:lnTo>
                  <a:lnTo>
                    <a:pt x="149" y="154"/>
                  </a:lnTo>
                  <a:lnTo>
                    <a:pt x="149" y="206"/>
                  </a:lnTo>
                  <a:lnTo>
                    <a:pt x="305" y="107"/>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08" name="Freeform 100"/>
            <p:cNvSpPr>
              <a:spLocks noEditPoints="1"/>
            </p:cNvSpPr>
            <p:nvPr/>
          </p:nvSpPr>
          <p:spPr bwMode="auto">
            <a:xfrm>
              <a:off x="9752974" y="5630489"/>
              <a:ext cx="185669" cy="185669"/>
            </a:xfrm>
            <a:custGeom>
              <a:avLst/>
              <a:gdLst>
                <a:gd name="T0" fmla="*/ 30 w 60"/>
                <a:gd name="T1" fmla="*/ 60 h 60"/>
                <a:gd name="T2" fmla="*/ 60 w 60"/>
                <a:gd name="T3" fmla="*/ 30 h 60"/>
                <a:gd name="T4" fmla="*/ 30 w 60"/>
                <a:gd name="T5" fmla="*/ 0 h 60"/>
                <a:gd name="T6" fmla="*/ 0 w 60"/>
                <a:gd name="T7" fmla="*/ 30 h 60"/>
                <a:gd name="T8" fmla="*/ 30 w 60"/>
                <a:gd name="T9" fmla="*/ 60 h 60"/>
                <a:gd name="T10" fmla="*/ 30 w 60"/>
                <a:gd name="T11" fmla="*/ 4 h 60"/>
                <a:gd name="T12" fmla="*/ 56 w 60"/>
                <a:gd name="T13" fmla="*/ 30 h 60"/>
                <a:gd name="T14" fmla="*/ 30 w 60"/>
                <a:gd name="T15" fmla="*/ 56 h 60"/>
                <a:gd name="T16" fmla="*/ 4 w 60"/>
                <a:gd name="T17" fmla="*/ 30 h 60"/>
                <a:gd name="T18" fmla="*/ 30 w 60"/>
                <a:gd name="T19"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60"/>
                  </a:moveTo>
                  <a:cubicBezTo>
                    <a:pt x="47" y="60"/>
                    <a:pt x="60" y="47"/>
                    <a:pt x="60" y="30"/>
                  </a:cubicBezTo>
                  <a:cubicBezTo>
                    <a:pt x="60" y="14"/>
                    <a:pt x="47" y="0"/>
                    <a:pt x="30" y="0"/>
                  </a:cubicBezTo>
                  <a:cubicBezTo>
                    <a:pt x="14" y="0"/>
                    <a:pt x="0" y="14"/>
                    <a:pt x="0" y="30"/>
                  </a:cubicBezTo>
                  <a:cubicBezTo>
                    <a:pt x="0" y="47"/>
                    <a:pt x="14" y="60"/>
                    <a:pt x="30" y="60"/>
                  </a:cubicBezTo>
                  <a:close/>
                  <a:moveTo>
                    <a:pt x="30" y="4"/>
                  </a:moveTo>
                  <a:cubicBezTo>
                    <a:pt x="45" y="4"/>
                    <a:pt x="56" y="16"/>
                    <a:pt x="56" y="30"/>
                  </a:cubicBezTo>
                  <a:cubicBezTo>
                    <a:pt x="56" y="45"/>
                    <a:pt x="45" y="56"/>
                    <a:pt x="30" y="56"/>
                  </a:cubicBezTo>
                  <a:cubicBezTo>
                    <a:pt x="16" y="56"/>
                    <a:pt x="4" y="45"/>
                    <a:pt x="4" y="30"/>
                  </a:cubicBezTo>
                  <a:cubicBezTo>
                    <a:pt x="4" y="16"/>
                    <a:pt x="16" y="4"/>
                    <a:pt x="30" y="4"/>
                  </a:cubicBez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09" name="Freeform 101"/>
            <p:cNvSpPr>
              <a:spLocks noEditPoints="1"/>
            </p:cNvSpPr>
            <p:nvPr/>
          </p:nvSpPr>
          <p:spPr bwMode="auto">
            <a:xfrm>
              <a:off x="9777816" y="5655333"/>
              <a:ext cx="135983" cy="138598"/>
            </a:xfrm>
            <a:custGeom>
              <a:avLst/>
              <a:gdLst>
                <a:gd name="T0" fmla="*/ 22 w 44"/>
                <a:gd name="T1" fmla="*/ 45 h 45"/>
                <a:gd name="T2" fmla="*/ 44 w 44"/>
                <a:gd name="T3" fmla="*/ 22 h 45"/>
                <a:gd name="T4" fmla="*/ 22 w 44"/>
                <a:gd name="T5" fmla="*/ 0 h 45"/>
                <a:gd name="T6" fmla="*/ 0 w 44"/>
                <a:gd name="T7" fmla="*/ 22 h 45"/>
                <a:gd name="T8" fmla="*/ 22 w 44"/>
                <a:gd name="T9" fmla="*/ 45 h 45"/>
                <a:gd name="T10" fmla="*/ 21 w 44"/>
                <a:gd name="T11" fmla="*/ 24 h 45"/>
                <a:gd name="T12" fmla="*/ 13 w 44"/>
                <a:gd name="T13" fmla="*/ 17 h 45"/>
                <a:gd name="T14" fmla="*/ 20 w 44"/>
                <a:gd name="T15" fmla="*/ 9 h 45"/>
                <a:gd name="T16" fmla="*/ 20 w 44"/>
                <a:gd name="T17" fmla="*/ 5 h 45"/>
                <a:gd name="T18" fmla="*/ 24 w 44"/>
                <a:gd name="T19" fmla="*/ 5 h 45"/>
                <a:gd name="T20" fmla="*/ 24 w 44"/>
                <a:gd name="T21" fmla="*/ 9 h 45"/>
                <a:gd name="T22" fmla="*/ 31 w 44"/>
                <a:gd name="T23" fmla="*/ 10 h 45"/>
                <a:gd name="T24" fmla="*/ 29 w 44"/>
                <a:gd name="T25" fmla="*/ 15 h 45"/>
                <a:gd name="T26" fmla="*/ 23 w 44"/>
                <a:gd name="T27" fmla="*/ 13 h 45"/>
                <a:gd name="T28" fmla="*/ 19 w 44"/>
                <a:gd name="T29" fmla="*/ 16 h 45"/>
                <a:gd name="T30" fmla="*/ 25 w 44"/>
                <a:gd name="T31" fmla="*/ 19 h 45"/>
                <a:gd name="T32" fmla="*/ 32 w 44"/>
                <a:gd name="T33" fmla="*/ 27 h 45"/>
                <a:gd name="T34" fmla="*/ 24 w 44"/>
                <a:gd name="T35" fmla="*/ 35 h 45"/>
                <a:gd name="T36" fmla="*/ 24 w 44"/>
                <a:gd name="T37" fmla="*/ 40 h 45"/>
                <a:gd name="T38" fmla="*/ 20 w 44"/>
                <a:gd name="T39" fmla="*/ 40 h 45"/>
                <a:gd name="T40" fmla="*/ 20 w 44"/>
                <a:gd name="T41" fmla="*/ 36 h 45"/>
                <a:gd name="T42" fmla="*/ 13 w 44"/>
                <a:gd name="T43" fmla="*/ 34 h 45"/>
                <a:gd name="T44" fmla="*/ 14 w 44"/>
                <a:gd name="T45" fmla="*/ 29 h 45"/>
                <a:gd name="T46" fmla="*/ 21 w 44"/>
                <a:gd name="T47" fmla="*/ 31 h 45"/>
                <a:gd name="T48" fmla="*/ 25 w 44"/>
                <a:gd name="T49" fmla="*/ 28 h 45"/>
                <a:gd name="T50" fmla="*/ 21 w 44"/>
                <a:gd name="T51" fmla="*/ 2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45">
                  <a:moveTo>
                    <a:pt x="22" y="45"/>
                  </a:moveTo>
                  <a:cubicBezTo>
                    <a:pt x="34" y="45"/>
                    <a:pt x="44" y="35"/>
                    <a:pt x="44" y="22"/>
                  </a:cubicBezTo>
                  <a:cubicBezTo>
                    <a:pt x="44" y="10"/>
                    <a:pt x="34" y="0"/>
                    <a:pt x="22" y="0"/>
                  </a:cubicBezTo>
                  <a:cubicBezTo>
                    <a:pt x="10" y="0"/>
                    <a:pt x="0" y="10"/>
                    <a:pt x="0" y="22"/>
                  </a:cubicBezTo>
                  <a:cubicBezTo>
                    <a:pt x="0" y="35"/>
                    <a:pt x="10" y="45"/>
                    <a:pt x="22" y="45"/>
                  </a:cubicBezTo>
                  <a:close/>
                  <a:moveTo>
                    <a:pt x="21" y="24"/>
                  </a:moveTo>
                  <a:cubicBezTo>
                    <a:pt x="16" y="23"/>
                    <a:pt x="13" y="21"/>
                    <a:pt x="13" y="17"/>
                  </a:cubicBezTo>
                  <a:cubicBezTo>
                    <a:pt x="13" y="13"/>
                    <a:pt x="16" y="10"/>
                    <a:pt x="20" y="9"/>
                  </a:cubicBezTo>
                  <a:cubicBezTo>
                    <a:pt x="20" y="5"/>
                    <a:pt x="20" y="5"/>
                    <a:pt x="20" y="5"/>
                  </a:cubicBezTo>
                  <a:cubicBezTo>
                    <a:pt x="24" y="5"/>
                    <a:pt x="24" y="5"/>
                    <a:pt x="24" y="5"/>
                  </a:cubicBezTo>
                  <a:cubicBezTo>
                    <a:pt x="24" y="9"/>
                    <a:pt x="24" y="9"/>
                    <a:pt x="24" y="9"/>
                  </a:cubicBezTo>
                  <a:cubicBezTo>
                    <a:pt x="27" y="9"/>
                    <a:pt x="29" y="9"/>
                    <a:pt x="31" y="10"/>
                  </a:cubicBezTo>
                  <a:cubicBezTo>
                    <a:pt x="29" y="15"/>
                    <a:pt x="29" y="15"/>
                    <a:pt x="29" y="15"/>
                  </a:cubicBezTo>
                  <a:cubicBezTo>
                    <a:pt x="28" y="14"/>
                    <a:pt x="26" y="13"/>
                    <a:pt x="23" y="13"/>
                  </a:cubicBezTo>
                  <a:cubicBezTo>
                    <a:pt x="20" y="13"/>
                    <a:pt x="19" y="15"/>
                    <a:pt x="19" y="16"/>
                  </a:cubicBezTo>
                  <a:cubicBezTo>
                    <a:pt x="19" y="17"/>
                    <a:pt x="21" y="18"/>
                    <a:pt x="25" y="19"/>
                  </a:cubicBezTo>
                  <a:cubicBezTo>
                    <a:pt x="30" y="21"/>
                    <a:pt x="32" y="24"/>
                    <a:pt x="32" y="27"/>
                  </a:cubicBezTo>
                  <a:cubicBezTo>
                    <a:pt x="32" y="31"/>
                    <a:pt x="29" y="34"/>
                    <a:pt x="24" y="35"/>
                  </a:cubicBezTo>
                  <a:cubicBezTo>
                    <a:pt x="24" y="40"/>
                    <a:pt x="24" y="40"/>
                    <a:pt x="24" y="40"/>
                  </a:cubicBezTo>
                  <a:cubicBezTo>
                    <a:pt x="20" y="40"/>
                    <a:pt x="20" y="40"/>
                    <a:pt x="20" y="40"/>
                  </a:cubicBezTo>
                  <a:cubicBezTo>
                    <a:pt x="20" y="36"/>
                    <a:pt x="20" y="36"/>
                    <a:pt x="20" y="36"/>
                  </a:cubicBezTo>
                  <a:cubicBezTo>
                    <a:pt x="17" y="36"/>
                    <a:pt x="14" y="35"/>
                    <a:pt x="13" y="34"/>
                  </a:cubicBezTo>
                  <a:cubicBezTo>
                    <a:pt x="14" y="29"/>
                    <a:pt x="14" y="29"/>
                    <a:pt x="14" y="29"/>
                  </a:cubicBezTo>
                  <a:cubicBezTo>
                    <a:pt x="16" y="30"/>
                    <a:pt x="18" y="31"/>
                    <a:pt x="21" y="31"/>
                  </a:cubicBezTo>
                  <a:cubicBezTo>
                    <a:pt x="24" y="31"/>
                    <a:pt x="25" y="30"/>
                    <a:pt x="25" y="28"/>
                  </a:cubicBezTo>
                  <a:cubicBezTo>
                    <a:pt x="25" y="26"/>
                    <a:pt x="24" y="25"/>
                    <a:pt x="21" y="24"/>
                  </a:cubicBez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10" name="Freeform 102"/>
            <p:cNvSpPr>
              <a:spLocks noEditPoints="1"/>
            </p:cNvSpPr>
            <p:nvPr/>
          </p:nvSpPr>
          <p:spPr bwMode="auto">
            <a:xfrm>
              <a:off x="9356792" y="5871074"/>
              <a:ext cx="185669" cy="185669"/>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6 h 60"/>
                <a:gd name="T12" fmla="*/ 4 w 60"/>
                <a:gd name="T13" fmla="*/ 30 h 60"/>
                <a:gd name="T14" fmla="*/ 30 w 60"/>
                <a:gd name="T15" fmla="*/ 4 h 60"/>
                <a:gd name="T16" fmla="*/ 56 w 60"/>
                <a:gd name="T17" fmla="*/ 30 h 60"/>
                <a:gd name="T18" fmla="*/ 30 w 60"/>
                <a:gd name="T19"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6"/>
                  </a:moveTo>
                  <a:cubicBezTo>
                    <a:pt x="15" y="56"/>
                    <a:pt x="4" y="44"/>
                    <a:pt x="4" y="30"/>
                  </a:cubicBezTo>
                  <a:cubicBezTo>
                    <a:pt x="4" y="16"/>
                    <a:pt x="15" y="4"/>
                    <a:pt x="30" y="4"/>
                  </a:cubicBezTo>
                  <a:cubicBezTo>
                    <a:pt x="44" y="4"/>
                    <a:pt x="56" y="16"/>
                    <a:pt x="56" y="30"/>
                  </a:cubicBezTo>
                  <a:cubicBezTo>
                    <a:pt x="56" y="44"/>
                    <a:pt x="44" y="56"/>
                    <a:pt x="30" y="56"/>
                  </a:cubicBez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11" name="Freeform 103"/>
            <p:cNvSpPr>
              <a:spLocks noEditPoints="1"/>
            </p:cNvSpPr>
            <p:nvPr/>
          </p:nvSpPr>
          <p:spPr bwMode="auto">
            <a:xfrm>
              <a:off x="9381636" y="5895918"/>
              <a:ext cx="135983" cy="135983"/>
            </a:xfrm>
            <a:custGeom>
              <a:avLst/>
              <a:gdLst>
                <a:gd name="T0" fmla="*/ 22 w 44"/>
                <a:gd name="T1" fmla="*/ 0 h 44"/>
                <a:gd name="T2" fmla="*/ 0 w 44"/>
                <a:gd name="T3" fmla="*/ 22 h 44"/>
                <a:gd name="T4" fmla="*/ 22 w 44"/>
                <a:gd name="T5" fmla="*/ 44 h 44"/>
                <a:gd name="T6" fmla="*/ 44 w 44"/>
                <a:gd name="T7" fmla="*/ 22 h 44"/>
                <a:gd name="T8" fmla="*/ 22 w 44"/>
                <a:gd name="T9" fmla="*/ 0 h 44"/>
                <a:gd name="T10" fmla="*/ 24 w 44"/>
                <a:gd name="T11" fmla="*/ 35 h 44"/>
                <a:gd name="T12" fmla="*/ 24 w 44"/>
                <a:gd name="T13" fmla="*/ 39 h 44"/>
                <a:gd name="T14" fmla="*/ 20 w 44"/>
                <a:gd name="T15" fmla="*/ 39 h 44"/>
                <a:gd name="T16" fmla="*/ 20 w 44"/>
                <a:gd name="T17" fmla="*/ 35 h 44"/>
                <a:gd name="T18" fmla="*/ 12 w 44"/>
                <a:gd name="T19" fmla="*/ 34 h 44"/>
                <a:gd name="T20" fmla="*/ 14 w 44"/>
                <a:gd name="T21" fmla="*/ 29 h 44"/>
                <a:gd name="T22" fmla="*/ 21 w 44"/>
                <a:gd name="T23" fmla="*/ 30 h 44"/>
                <a:gd name="T24" fmla="*/ 25 w 44"/>
                <a:gd name="T25" fmla="*/ 28 h 44"/>
                <a:gd name="T26" fmla="*/ 20 w 44"/>
                <a:gd name="T27" fmla="*/ 24 h 44"/>
                <a:gd name="T28" fmla="*/ 13 w 44"/>
                <a:gd name="T29" fmla="*/ 16 h 44"/>
                <a:gd name="T30" fmla="*/ 20 w 44"/>
                <a:gd name="T31" fmla="*/ 9 h 44"/>
                <a:gd name="T32" fmla="*/ 20 w 44"/>
                <a:gd name="T33" fmla="*/ 5 h 44"/>
                <a:gd name="T34" fmla="*/ 24 w 44"/>
                <a:gd name="T35" fmla="*/ 5 h 44"/>
                <a:gd name="T36" fmla="*/ 24 w 44"/>
                <a:gd name="T37" fmla="*/ 8 h 44"/>
                <a:gd name="T38" fmla="*/ 30 w 44"/>
                <a:gd name="T39" fmla="*/ 10 h 44"/>
                <a:gd name="T40" fmla="*/ 29 w 44"/>
                <a:gd name="T41" fmla="*/ 15 h 44"/>
                <a:gd name="T42" fmla="*/ 23 w 44"/>
                <a:gd name="T43" fmla="*/ 13 h 44"/>
                <a:gd name="T44" fmla="*/ 19 w 44"/>
                <a:gd name="T45" fmla="*/ 16 h 44"/>
                <a:gd name="T46" fmla="*/ 24 w 44"/>
                <a:gd name="T47" fmla="*/ 19 h 44"/>
                <a:gd name="T48" fmla="*/ 31 w 44"/>
                <a:gd name="T49" fmla="*/ 27 h 44"/>
                <a:gd name="T50" fmla="*/ 24 w 44"/>
                <a:gd name="T51" fmla="*/ 3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44">
                  <a:moveTo>
                    <a:pt x="22" y="0"/>
                  </a:moveTo>
                  <a:cubicBezTo>
                    <a:pt x="10" y="0"/>
                    <a:pt x="0" y="10"/>
                    <a:pt x="0" y="22"/>
                  </a:cubicBezTo>
                  <a:cubicBezTo>
                    <a:pt x="0" y="34"/>
                    <a:pt x="10" y="44"/>
                    <a:pt x="22" y="44"/>
                  </a:cubicBezTo>
                  <a:cubicBezTo>
                    <a:pt x="34" y="44"/>
                    <a:pt x="44" y="34"/>
                    <a:pt x="44" y="22"/>
                  </a:cubicBezTo>
                  <a:cubicBezTo>
                    <a:pt x="44" y="10"/>
                    <a:pt x="34" y="0"/>
                    <a:pt x="22" y="0"/>
                  </a:cubicBezTo>
                  <a:close/>
                  <a:moveTo>
                    <a:pt x="24" y="35"/>
                  </a:moveTo>
                  <a:cubicBezTo>
                    <a:pt x="24" y="39"/>
                    <a:pt x="24" y="39"/>
                    <a:pt x="24" y="39"/>
                  </a:cubicBezTo>
                  <a:cubicBezTo>
                    <a:pt x="20" y="39"/>
                    <a:pt x="20" y="39"/>
                    <a:pt x="20" y="39"/>
                  </a:cubicBezTo>
                  <a:cubicBezTo>
                    <a:pt x="20" y="35"/>
                    <a:pt x="20" y="35"/>
                    <a:pt x="20" y="35"/>
                  </a:cubicBezTo>
                  <a:cubicBezTo>
                    <a:pt x="17" y="35"/>
                    <a:pt x="14" y="34"/>
                    <a:pt x="12" y="34"/>
                  </a:cubicBezTo>
                  <a:cubicBezTo>
                    <a:pt x="14" y="29"/>
                    <a:pt x="14" y="29"/>
                    <a:pt x="14" y="29"/>
                  </a:cubicBezTo>
                  <a:cubicBezTo>
                    <a:pt x="15" y="30"/>
                    <a:pt x="18" y="30"/>
                    <a:pt x="21" y="30"/>
                  </a:cubicBezTo>
                  <a:cubicBezTo>
                    <a:pt x="23" y="30"/>
                    <a:pt x="25" y="29"/>
                    <a:pt x="25" y="28"/>
                  </a:cubicBezTo>
                  <a:cubicBezTo>
                    <a:pt x="25" y="26"/>
                    <a:pt x="24" y="25"/>
                    <a:pt x="20" y="24"/>
                  </a:cubicBezTo>
                  <a:cubicBezTo>
                    <a:pt x="16" y="23"/>
                    <a:pt x="13" y="20"/>
                    <a:pt x="13" y="16"/>
                  </a:cubicBezTo>
                  <a:cubicBezTo>
                    <a:pt x="13" y="12"/>
                    <a:pt x="15" y="10"/>
                    <a:pt x="20" y="9"/>
                  </a:cubicBezTo>
                  <a:cubicBezTo>
                    <a:pt x="20" y="5"/>
                    <a:pt x="20" y="5"/>
                    <a:pt x="20" y="5"/>
                  </a:cubicBezTo>
                  <a:cubicBezTo>
                    <a:pt x="24" y="5"/>
                    <a:pt x="24" y="5"/>
                    <a:pt x="24" y="5"/>
                  </a:cubicBezTo>
                  <a:cubicBezTo>
                    <a:pt x="24" y="8"/>
                    <a:pt x="24" y="8"/>
                    <a:pt x="24" y="8"/>
                  </a:cubicBezTo>
                  <a:cubicBezTo>
                    <a:pt x="27" y="8"/>
                    <a:pt x="29" y="9"/>
                    <a:pt x="30" y="10"/>
                  </a:cubicBezTo>
                  <a:cubicBezTo>
                    <a:pt x="29" y="15"/>
                    <a:pt x="29" y="15"/>
                    <a:pt x="29" y="15"/>
                  </a:cubicBezTo>
                  <a:cubicBezTo>
                    <a:pt x="28" y="14"/>
                    <a:pt x="26" y="13"/>
                    <a:pt x="23" y="13"/>
                  </a:cubicBezTo>
                  <a:cubicBezTo>
                    <a:pt x="20" y="13"/>
                    <a:pt x="19" y="14"/>
                    <a:pt x="19" y="16"/>
                  </a:cubicBezTo>
                  <a:cubicBezTo>
                    <a:pt x="19" y="17"/>
                    <a:pt x="21" y="18"/>
                    <a:pt x="24" y="19"/>
                  </a:cubicBezTo>
                  <a:cubicBezTo>
                    <a:pt x="29" y="21"/>
                    <a:pt x="31" y="23"/>
                    <a:pt x="31" y="27"/>
                  </a:cubicBezTo>
                  <a:cubicBezTo>
                    <a:pt x="31" y="31"/>
                    <a:pt x="29" y="34"/>
                    <a:pt x="24" y="35"/>
                  </a:cubicBez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grpSp>
      <p:grpSp>
        <p:nvGrpSpPr>
          <p:cNvPr id="112" name="组合 111"/>
          <p:cNvGrpSpPr/>
          <p:nvPr/>
        </p:nvGrpSpPr>
        <p:grpSpPr>
          <a:xfrm>
            <a:off x="3536519" y="1405842"/>
            <a:ext cx="273945" cy="271267"/>
            <a:chOff x="11048734" y="5583418"/>
            <a:chExt cx="534778" cy="529549"/>
          </a:xfrm>
          <a:solidFill>
            <a:schemeClr val="accent1"/>
          </a:solidFill>
        </p:grpSpPr>
        <p:sp>
          <p:nvSpPr>
            <p:cNvPr id="113" name="Freeform 105"/>
            <p:cNvSpPr>
              <a:spLocks noEditPoints="1"/>
            </p:cNvSpPr>
            <p:nvPr/>
          </p:nvSpPr>
          <p:spPr bwMode="auto">
            <a:xfrm>
              <a:off x="11048734" y="5587341"/>
              <a:ext cx="253660" cy="244508"/>
            </a:xfrm>
            <a:custGeom>
              <a:avLst/>
              <a:gdLst>
                <a:gd name="T0" fmla="*/ 0 w 194"/>
                <a:gd name="T1" fmla="*/ 187 h 187"/>
                <a:gd name="T2" fmla="*/ 194 w 194"/>
                <a:gd name="T3" fmla="*/ 187 h 187"/>
                <a:gd name="T4" fmla="*/ 194 w 194"/>
                <a:gd name="T5" fmla="*/ 0 h 187"/>
                <a:gd name="T6" fmla="*/ 0 w 194"/>
                <a:gd name="T7" fmla="*/ 0 h 187"/>
                <a:gd name="T8" fmla="*/ 0 w 194"/>
                <a:gd name="T9" fmla="*/ 187 h 187"/>
                <a:gd name="T10" fmla="*/ 28 w 194"/>
                <a:gd name="T11" fmla="*/ 28 h 187"/>
                <a:gd name="T12" fmla="*/ 166 w 194"/>
                <a:gd name="T13" fmla="*/ 28 h 187"/>
                <a:gd name="T14" fmla="*/ 166 w 194"/>
                <a:gd name="T15" fmla="*/ 158 h 187"/>
                <a:gd name="T16" fmla="*/ 28 w 194"/>
                <a:gd name="T17" fmla="*/ 158 h 187"/>
                <a:gd name="T18" fmla="*/ 28 w 194"/>
                <a:gd name="T19" fmla="*/ 2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4" h="187">
                  <a:moveTo>
                    <a:pt x="0" y="187"/>
                  </a:moveTo>
                  <a:lnTo>
                    <a:pt x="194" y="187"/>
                  </a:lnTo>
                  <a:lnTo>
                    <a:pt x="194" y="0"/>
                  </a:lnTo>
                  <a:lnTo>
                    <a:pt x="0" y="0"/>
                  </a:lnTo>
                  <a:lnTo>
                    <a:pt x="0" y="187"/>
                  </a:lnTo>
                  <a:close/>
                  <a:moveTo>
                    <a:pt x="28" y="28"/>
                  </a:moveTo>
                  <a:lnTo>
                    <a:pt x="166" y="28"/>
                  </a:lnTo>
                  <a:lnTo>
                    <a:pt x="166" y="158"/>
                  </a:lnTo>
                  <a:lnTo>
                    <a:pt x="28" y="158"/>
                  </a:lnTo>
                  <a:lnTo>
                    <a:pt x="28" y="28"/>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14" name="Freeform 106"/>
            <p:cNvSpPr>
              <a:spLocks noEditPoints="1"/>
            </p:cNvSpPr>
            <p:nvPr/>
          </p:nvSpPr>
          <p:spPr bwMode="auto">
            <a:xfrm>
              <a:off x="11048734" y="5868459"/>
              <a:ext cx="253660" cy="244508"/>
            </a:xfrm>
            <a:custGeom>
              <a:avLst/>
              <a:gdLst>
                <a:gd name="T0" fmla="*/ 0 w 194"/>
                <a:gd name="T1" fmla="*/ 187 h 187"/>
                <a:gd name="T2" fmla="*/ 194 w 194"/>
                <a:gd name="T3" fmla="*/ 187 h 187"/>
                <a:gd name="T4" fmla="*/ 194 w 194"/>
                <a:gd name="T5" fmla="*/ 0 h 187"/>
                <a:gd name="T6" fmla="*/ 0 w 194"/>
                <a:gd name="T7" fmla="*/ 0 h 187"/>
                <a:gd name="T8" fmla="*/ 0 w 194"/>
                <a:gd name="T9" fmla="*/ 187 h 187"/>
                <a:gd name="T10" fmla="*/ 28 w 194"/>
                <a:gd name="T11" fmla="*/ 28 h 187"/>
                <a:gd name="T12" fmla="*/ 166 w 194"/>
                <a:gd name="T13" fmla="*/ 28 h 187"/>
                <a:gd name="T14" fmla="*/ 166 w 194"/>
                <a:gd name="T15" fmla="*/ 158 h 187"/>
                <a:gd name="T16" fmla="*/ 28 w 194"/>
                <a:gd name="T17" fmla="*/ 158 h 187"/>
                <a:gd name="T18" fmla="*/ 28 w 194"/>
                <a:gd name="T19" fmla="*/ 2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4" h="187">
                  <a:moveTo>
                    <a:pt x="0" y="187"/>
                  </a:moveTo>
                  <a:lnTo>
                    <a:pt x="194" y="187"/>
                  </a:lnTo>
                  <a:lnTo>
                    <a:pt x="194" y="0"/>
                  </a:lnTo>
                  <a:lnTo>
                    <a:pt x="0" y="0"/>
                  </a:lnTo>
                  <a:lnTo>
                    <a:pt x="0" y="187"/>
                  </a:lnTo>
                  <a:close/>
                  <a:moveTo>
                    <a:pt x="28" y="28"/>
                  </a:moveTo>
                  <a:lnTo>
                    <a:pt x="166" y="28"/>
                  </a:lnTo>
                  <a:lnTo>
                    <a:pt x="166" y="158"/>
                  </a:lnTo>
                  <a:lnTo>
                    <a:pt x="28" y="158"/>
                  </a:lnTo>
                  <a:lnTo>
                    <a:pt x="28" y="28"/>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15" name="Freeform 107"/>
            <p:cNvSpPr>
              <a:spLocks noEditPoints="1"/>
            </p:cNvSpPr>
            <p:nvPr/>
          </p:nvSpPr>
          <p:spPr bwMode="auto">
            <a:xfrm>
              <a:off x="11329852" y="5583418"/>
              <a:ext cx="253660" cy="244508"/>
            </a:xfrm>
            <a:custGeom>
              <a:avLst/>
              <a:gdLst>
                <a:gd name="T0" fmla="*/ 0 w 194"/>
                <a:gd name="T1" fmla="*/ 0 h 187"/>
                <a:gd name="T2" fmla="*/ 0 w 194"/>
                <a:gd name="T3" fmla="*/ 187 h 187"/>
                <a:gd name="T4" fmla="*/ 194 w 194"/>
                <a:gd name="T5" fmla="*/ 187 h 187"/>
                <a:gd name="T6" fmla="*/ 194 w 194"/>
                <a:gd name="T7" fmla="*/ 0 h 187"/>
                <a:gd name="T8" fmla="*/ 0 w 194"/>
                <a:gd name="T9" fmla="*/ 0 h 187"/>
                <a:gd name="T10" fmla="*/ 166 w 194"/>
                <a:gd name="T11" fmla="*/ 159 h 187"/>
                <a:gd name="T12" fmla="*/ 29 w 194"/>
                <a:gd name="T13" fmla="*/ 159 h 187"/>
                <a:gd name="T14" fmla="*/ 29 w 194"/>
                <a:gd name="T15" fmla="*/ 29 h 187"/>
                <a:gd name="T16" fmla="*/ 166 w 194"/>
                <a:gd name="T17" fmla="*/ 29 h 187"/>
                <a:gd name="T18" fmla="*/ 166 w 194"/>
                <a:gd name="T19" fmla="*/ 15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4" h="187">
                  <a:moveTo>
                    <a:pt x="0" y="0"/>
                  </a:moveTo>
                  <a:lnTo>
                    <a:pt x="0" y="187"/>
                  </a:lnTo>
                  <a:lnTo>
                    <a:pt x="194" y="187"/>
                  </a:lnTo>
                  <a:lnTo>
                    <a:pt x="194" y="0"/>
                  </a:lnTo>
                  <a:lnTo>
                    <a:pt x="0" y="0"/>
                  </a:lnTo>
                  <a:close/>
                  <a:moveTo>
                    <a:pt x="166" y="159"/>
                  </a:moveTo>
                  <a:lnTo>
                    <a:pt x="29" y="159"/>
                  </a:lnTo>
                  <a:lnTo>
                    <a:pt x="29" y="29"/>
                  </a:lnTo>
                  <a:lnTo>
                    <a:pt x="166" y="29"/>
                  </a:lnTo>
                  <a:lnTo>
                    <a:pt x="166" y="159"/>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16" name="Freeform 108"/>
            <p:cNvSpPr>
              <a:spLocks noEditPoints="1"/>
            </p:cNvSpPr>
            <p:nvPr/>
          </p:nvSpPr>
          <p:spPr bwMode="auto">
            <a:xfrm>
              <a:off x="11329852" y="5865844"/>
              <a:ext cx="253660" cy="243200"/>
            </a:xfrm>
            <a:custGeom>
              <a:avLst/>
              <a:gdLst>
                <a:gd name="T0" fmla="*/ 0 w 194"/>
                <a:gd name="T1" fmla="*/ 186 h 186"/>
                <a:gd name="T2" fmla="*/ 194 w 194"/>
                <a:gd name="T3" fmla="*/ 186 h 186"/>
                <a:gd name="T4" fmla="*/ 194 w 194"/>
                <a:gd name="T5" fmla="*/ 0 h 186"/>
                <a:gd name="T6" fmla="*/ 0 w 194"/>
                <a:gd name="T7" fmla="*/ 0 h 186"/>
                <a:gd name="T8" fmla="*/ 0 w 194"/>
                <a:gd name="T9" fmla="*/ 186 h 186"/>
                <a:gd name="T10" fmla="*/ 29 w 194"/>
                <a:gd name="T11" fmla="*/ 28 h 186"/>
                <a:gd name="T12" fmla="*/ 166 w 194"/>
                <a:gd name="T13" fmla="*/ 28 h 186"/>
                <a:gd name="T14" fmla="*/ 166 w 194"/>
                <a:gd name="T15" fmla="*/ 158 h 186"/>
                <a:gd name="T16" fmla="*/ 29 w 194"/>
                <a:gd name="T17" fmla="*/ 158 h 186"/>
                <a:gd name="T18" fmla="*/ 29 w 194"/>
                <a:gd name="T19" fmla="*/ 2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4" h="186">
                  <a:moveTo>
                    <a:pt x="0" y="186"/>
                  </a:moveTo>
                  <a:lnTo>
                    <a:pt x="194" y="186"/>
                  </a:lnTo>
                  <a:lnTo>
                    <a:pt x="194" y="0"/>
                  </a:lnTo>
                  <a:lnTo>
                    <a:pt x="0" y="0"/>
                  </a:lnTo>
                  <a:lnTo>
                    <a:pt x="0" y="186"/>
                  </a:lnTo>
                  <a:close/>
                  <a:moveTo>
                    <a:pt x="29" y="28"/>
                  </a:moveTo>
                  <a:lnTo>
                    <a:pt x="166" y="28"/>
                  </a:lnTo>
                  <a:lnTo>
                    <a:pt x="166" y="158"/>
                  </a:lnTo>
                  <a:lnTo>
                    <a:pt x="29" y="158"/>
                  </a:lnTo>
                  <a:lnTo>
                    <a:pt x="29" y="28"/>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17" name="Freeform 109"/>
            <p:cNvSpPr>
              <a:spLocks/>
            </p:cNvSpPr>
            <p:nvPr/>
          </p:nvSpPr>
          <p:spPr bwMode="auto">
            <a:xfrm>
              <a:off x="11125878" y="5655333"/>
              <a:ext cx="99372" cy="101987"/>
            </a:xfrm>
            <a:custGeom>
              <a:avLst/>
              <a:gdLst>
                <a:gd name="T0" fmla="*/ 45 w 76"/>
                <a:gd name="T1" fmla="*/ 0 h 78"/>
                <a:gd name="T2" fmla="*/ 31 w 76"/>
                <a:gd name="T3" fmla="*/ 0 h 78"/>
                <a:gd name="T4" fmla="*/ 31 w 76"/>
                <a:gd name="T5" fmla="*/ 33 h 78"/>
                <a:gd name="T6" fmla="*/ 0 w 76"/>
                <a:gd name="T7" fmla="*/ 33 h 78"/>
                <a:gd name="T8" fmla="*/ 0 w 76"/>
                <a:gd name="T9" fmla="*/ 45 h 78"/>
                <a:gd name="T10" fmla="*/ 31 w 76"/>
                <a:gd name="T11" fmla="*/ 45 h 78"/>
                <a:gd name="T12" fmla="*/ 31 w 76"/>
                <a:gd name="T13" fmla="*/ 78 h 78"/>
                <a:gd name="T14" fmla="*/ 45 w 76"/>
                <a:gd name="T15" fmla="*/ 78 h 78"/>
                <a:gd name="T16" fmla="*/ 45 w 76"/>
                <a:gd name="T17" fmla="*/ 45 h 78"/>
                <a:gd name="T18" fmla="*/ 76 w 76"/>
                <a:gd name="T19" fmla="*/ 45 h 78"/>
                <a:gd name="T20" fmla="*/ 76 w 76"/>
                <a:gd name="T21" fmla="*/ 33 h 78"/>
                <a:gd name="T22" fmla="*/ 45 w 76"/>
                <a:gd name="T23" fmla="*/ 33 h 78"/>
                <a:gd name="T24" fmla="*/ 45 w 76"/>
                <a:gd name="T2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6" h="78">
                  <a:moveTo>
                    <a:pt x="45" y="0"/>
                  </a:moveTo>
                  <a:lnTo>
                    <a:pt x="31" y="0"/>
                  </a:lnTo>
                  <a:lnTo>
                    <a:pt x="31" y="33"/>
                  </a:lnTo>
                  <a:lnTo>
                    <a:pt x="0" y="33"/>
                  </a:lnTo>
                  <a:lnTo>
                    <a:pt x="0" y="45"/>
                  </a:lnTo>
                  <a:lnTo>
                    <a:pt x="31" y="45"/>
                  </a:lnTo>
                  <a:lnTo>
                    <a:pt x="31" y="78"/>
                  </a:lnTo>
                  <a:lnTo>
                    <a:pt x="45" y="78"/>
                  </a:lnTo>
                  <a:lnTo>
                    <a:pt x="45" y="45"/>
                  </a:lnTo>
                  <a:lnTo>
                    <a:pt x="76" y="45"/>
                  </a:lnTo>
                  <a:lnTo>
                    <a:pt x="76" y="33"/>
                  </a:lnTo>
                  <a:lnTo>
                    <a:pt x="45" y="33"/>
                  </a:lnTo>
                  <a:lnTo>
                    <a:pt x="45" y="0"/>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18" name="Rectangle 110"/>
            <p:cNvSpPr>
              <a:spLocks noChangeArrowheads="1"/>
            </p:cNvSpPr>
            <p:nvPr/>
          </p:nvSpPr>
          <p:spPr bwMode="auto">
            <a:xfrm>
              <a:off x="11422687" y="5694558"/>
              <a:ext cx="67991" cy="22228"/>
            </a:xfrm>
            <a:prstGeom prst="rect">
              <a:avLst/>
            </a:pr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19" name="Freeform 111"/>
            <p:cNvSpPr>
              <a:spLocks/>
            </p:cNvSpPr>
            <p:nvPr/>
          </p:nvSpPr>
          <p:spPr bwMode="auto">
            <a:xfrm>
              <a:off x="11138953" y="5952141"/>
              <a:ext cx="73222" cy="79760"/>
            </a:xfrm>
            <a:custGeom>
              <a:avLst/>
              <a:gdLst>
                <a:gd name="T0" fmla="*/ 24 w 24"/>
                <a:gd name="T1" fmla="*/ 0 h 26"/>
                <a:gd name="T2" fmla="*/ 16 w 24"/>
                <a:gd name="T3" fmla="*/ 0 h 26"/>
                <a:gd name="T4" fmla="*/ 14 w 24"/>
                <a:gd name="T5" fmla="*/ 5 h 26"/>
                <a:gd name="T6" fmla="*/ 12 w 24"/>
                <a:gd name="T7" fmla="*/ 9 h 26"/>
                <a:gd name="T8" fmla="*/ 12 w 24"/>
                <a:gd name="T9" fmla="*/ 9 h 26"/>
                <a:gd name="T10" fmla="*/ 10 w 24"/>
                <a:gd name="T11" fmla="*/ 5 h 26"/>
                <a:gd name="T12" fmla="*/ 8 w 24"/>
                <a:gd name="T13" fmla="*/ 0 h 26"/>
                <a:gd name="T14" fmla="*/ 0 w 24"/>
                <a:gd name="T15" fmla="*/ 0 h 26"/>
                <a:gd name="T16" fmla="*/ 8 w 24"/>
                <a:gd name="T17" fmla="*/ 13 h 26"/>
                <a:gd name="T18" fmla="*/ 0 w 24"/>
                <a:gd name="T19" fmla="*/ 26 h 26"/>
                <a:gd name="T20" fmla="*/ 7 w 24"/>
                <a:gd name="T21" fmla="*/ 26 h 26"/>
                <a:gd name="T22" fmla="*/ 10 w 24"/>
                <a:gd name="T23" fmla="*/ 21 h 26"/>
                <a:gd name="T24" fmla="*/ 12 w 24"/>
                <a:gd name="T25" fmla="*/ 16 h 26"/>
                <a:gd name="T26" fmla="*/ 12 w 24"/>
                <a:gd name="T27" fmla="*/ 16 h 26"/>
                <a:gd name="T28" fmla="*/ 14 w 24"/>
                <a:gd name="T29" fmla="*/ 21 h 26"/>
                <a:gd name="T30" fmla="*/ 17 w 24"/>
                <a:gd name="T31" fmla="*/ 26 h 26"/>
                <a:gd name="T32" fmla="*/ 24 w 24"/>
                <a:gd name="T33" fmla="*/ 26 h 26"/>
                <a:gd name="T34" fmla="*/ 16 w 24"/>
                <a:gd name="T35" fmla="*/ 13 h 26"/>
                <a:gd name="T36" fmla="*/ 24 w 24"/>
                <a:gd name="T3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6">
                  <a:moveTo>
                    <a:pt x="24" y="0"/>
                  </a:moveTo>
                  <a:cubicBezTo>
                    <a:pt x="16" y="0"/>
                    <a:pt x="16" y="0"/>
                    <a:pt x="16" y="0"/>
                  </a:cubicBezTo>
                  <a:cubicBezTo>
                    <a:pt x="14" y="5"/>
                    <a:pt x="14" y="5"/>
                    <a:pt x="14" y="5"/>
                  </a:cubicBezTo>
                  <a:cubicBezTo>
                    <a:pt x="13" y="6"/>
                    <a:pt x="13" y="7"/>
                    <a:pt x="12" y="9"/>
                  </a:cubicBezTo>
                  <a:cubicBezTo>
                    <a:pt x="12" y="9"/>
                    <a:pt x="12" y="9"/>
                    <a:pt x="12" y="9"/>
                  </a:cubicBezTo>
                  <a:cubicBezTo>
                    <a:pt x="11" y="8"/>
                    <a:pt x="11" y="6"/>
                    <a:pt x="10" y="5"/>
                  </a:cubicBezTo>
                  <a:cubicBezTo>
                    <a:pt x="8" y="0"/>
                    <a:pt x="8" y="0"/>
                    <a:pt x="8" y="0"/>
                  </a:cubicBezTo>
                  <a:cubicBezTo>
                    <a:pt x="0" y="0"/>
                    <a:pt x="0" y="0"/>
                    <a:pt x="0" y="0"/>
                  </a:cubicBezTo>
                  <a:cubicBezTo>
                    <a:pt x="8" y="13"/>
                    <a:pt x="8" y="13"/>
                    <a:pt x="8" y="13"/>
                  </a:cubicBezTo>
                  <a:cubicBezTo>
                    <a:pt x="0" y="26"/>
                    <a:pt x="0" y="26"/>
                    <a:pt x="0" y="26"/>
                  </a:cubicBezTo>
                  <a:cubicBezTo>
                    <a:pt x="7" y="26"/>
                    <a:pt x="7" y="26"/>
                    <a:pt x="7" y="26"/>
                  </a:cubicBezTo>
                  <a:cubicBezTo>
                    <a:pt x="10" y="21"/>
                    <a:pt x="10" y="21"/>
                    <a:pt x="10" y="21"/>
                  </a:cubicBezTo>
                  <a:cubicBezTo>
                    <a:pt x="10" y="19"/>
                    <a:pt x="11" y="18"/>
                    <a:pt x="12" y="16"/>
                  </a:cubicBezTo>
                  <a:cubicBezTo>
                    <a:pt x="12" y="16"/>
                    <a:pt x="12" y="16"/>
                    <a:pt x="12" y="16"/>
                  </a:cubicBezTo>
                  <a:cubicBezTo>
                    <a:pt x="13" y="18"/>
                    <a:pt x="13" y="19"/>
                    <a:pt x="14" y="21"/>
                  </a:cubicBezTo>
                  <a:cubicBezTo>
                    <a:pt x="17" y="26"/>
                    <a:pt x="17" y="26"/>
                    <a:pt x="17" y="26"/>
                  </a:cubicBezTo>
                  <a:cubicBezTo>
                    <a:pt x="24" y="26"/>
                    <a:pt x="24" y="26"/>
                    <a:pt x="24" y="26"/>
                  </a:cubicBezTo>
                  <a:cubicBezTo>
                    <a:pt x="16" y="13"/>
                    <a:pt x="16" y="13"/>
                    <a:pt x="16" y="13"/>
                  </a:cubicBezTo>
                  <a:lnTo>
                    <a:pt x="24" y="0"/>
                  </a:lnTo>
                  <a:close/>
                </a:path>
              </a:pathLst>
            </a:cu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20" name="Rectangle 112"/>
            <p:cNvSpPr>
              <a:spLocks noChangeArrowheads="1"/>
            </p:cNvSpPr>
            <p:nvPr/>
          </p:nvSpPr>
          <p:spPr bwMode="auto">
            <a:xfrm>
              <a:off x="11410919" y="6004442"/>
              <a:ext cx="101987" cy="15690"/>
            </a:xfrm>
            <a:prstGeom prst="rect">
              <a:avLst/>
            </a:pr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sp>
          <p:nvSpPr>
            <p:cNvPr id="121" name="Rectangle 113"/>
            <p:cNvSpPr>
              <a:spLocks noChangeArrowheads="1"/>
            </p:cNvSpPr>
            <p:nvPr/>
          </p:nvSpPr>
          <p:spPr bwMode="auto">
            <a:xfrm>
              <a:off x="11410919" y="5961294"/>
              <a:ext cx="101987" cy="18305"/>
            </a:xfrm>
            <a:prstGeom prst="rect">
              <a:avLst/>
            </a:prstGeom>
            <a:grpFill/>
            <a:ln>
              <a:noFill/>
            </a:ln>
          </p:spPr>
          <p:txBody>
            <a:bodyPr vert="horz" wrap="square" lIns="68580" tIns="34290" rIns="68580" bIns="34290" numCol="1" anchor="t" anchorCtr="0" compatLnSpc="1">
              <a:prstTxWarp prst="textNoShape">
                <a:avLst/>
              </a:prstTxWarp>
            </a:bodyPr>
            <a:lstStyle/>
            <a:p>
              <a:pPr>
                <a:defRPr/>
              </a:pPr>
              <a:endParaRPr lang="zh-CN" altLang="en-US" sz="1200">
                <a:solidFill>
                  <a:srgbClr val="000000"/>
                </a:solidFill>
                <a:latin typeface="Calibri"/>
                <a:ea typeface="宋体" panose="02010600030101010101" pitchFamily="2" charset="-122"/>
              </a:endParaRPr>
            </a:p>
          </p:txBody>
        </p:sp>
      </p:grpSp>
      <p:sp>
        <p:nvSpPr>
          <p:cNvPr id="123" name="文本框 143"/>
          <p:cNvSpPr txBox="1"/>
          <p:nvPr/>
        </p:nvSpPr>
        <p:spPr bwMode="auto">
          <a:xfrm flipH="1">
            <a:off x="6328715" y="2411015"/>
            <a:ext cx="1491102" cy="1255728"/>
          </a:xfrm>
          <a:prstGeom prst="rect">
            <a:avLst/>
          </a:prstGeom>
          <a:noFill/>
        </p:spPr>
        <p:txBody>
          <a:bodyPr wrap="square">
            <a:spAutoFit/>
          </a:bodyPr>
          <a:lstStyle/>
          <a:p>
            <a:pPr lvl="0">
              <a:lnSpc>
                <a:spcPct val="120000"/>
              </a:lnSpc>
              <a:defRPr/>
            </a:pPr>
            <a:r>
              <a:rPr lang="zh-CN" altLang="en-US" sz="900" dirty="0">
                <a:solidFill>
                  <a:schemeClr val="tx1">
                    <a:lumMod val="75000"/>
                    <a:lumOff val="25000"/>
                  </a:schemeClr>
                </a:solidFill>
                <a:latin typeface="微软雅黑" pitchFamily="34" charset="-122"/>
                <a:ea typeface="微软雅黑" pitchFamily="34" charset="-122"/>
              </a:rPr>
              <a:t>底层技术不更新的前提下，大数据能够走多远？需要业界良心，给用户一个整体解决方案。</a:t>
            </a:r>
          </a:p>
          <a:p>
            <a:pPr lvl="0">
              <a:lnSpc>
                <a:spcPct val="120000"/>
              </a:lnSpc>
              <a:defRPr/>
            </a:pPr>
            <a:r>
              <a:rPr lang="zh-CN" altLang="en-US" sz="900" dirty="0">
                <a:solidFill>
                  <a:schemeClr val="tx1">
                    <a:lumMod val="75000"/>
                    <a:lumOff val="25000"/>
                  </a:schemeClr>
                </a:solidFill>
                <a:latin typeface="微软雅黑" pitchFamily="34" charset="-122"/>
                <a:ea typeface="微软雅黑" pitchFamily="34" charset="-122"/>
              </a:rPr>
              <a:t>大数据是一种思想，不能简单理解为一种产品、一个平台</a:t>
            </a:r>
          </a:p>
        </p:txBody>
      </p:sp>
      <p:sp>
        <p:nvSpPr>
          <p:cNvPr id="126" name="文本框 149"/>
          <p:cNvSpPr txBox="1"/>
          <p:nvPr/>
        </p:nvSpPr>
        <p:spPr bwMode="auto">
          <a:xfrm>
            <a:off x="1364575" y="1093287"/>
            <a:ext cx="1823766" cy="1255728"/>
          </a:xfrm>
          <a:prstGeom prst="rect">
            <a:avLst/>
          </a:prstGeom>
          <a:noFill/>
        </p:spPr>
        <p:txBody>
          <a:bodyPr wrap="square">
            <a:spAutoFit/>
          </a:bodyPr>
          <a:lstStyle/>
          <a:p>
            <a:pPr lvl="0">
              <a:lnSpc>
                <a:spcPct val="120000"/>
              </a:lnSpc>
              <a:defRPr/>
            </a:pPr>
            <a:r>
              <a:rPr lang="zh-CN" altLang="en-US" sz="900" dirty="0">
                <a:solidFill>
                  <a:schemeClr val="tx1">
                    <a:lumMod val="75000"/>
                    <a:lumOff val="25000"/>
                  </a:schemeClr>
                </a:solidFill>
                <a:latin typeface="微软雅黑" pitchFamily="34" charset="-122"/>
                <a:ea typeface="微软雅黑" pitchFamily="34" charset="-122"/>
              </a:rPr>
              <a:t>有的才能放矢，仅仅基于漏洞扫描、安全客户端、传统的安全设备进行态势判断是不可能触及安全管理的主体的。</a:t>
            </a:r>
          </a:p>
          <a:p>
            <a:pPr lvl="0">
              <a:lnSpc>
                <a:spcPct val="120000"/>
              </a:lnSpc>
              <a:defRPr/>
            </a:pPr>
            <a:r>
              <a:rPr lang="zh-CN" altLang="en-US" sz="900" dirty="0">
                <a:solidFill>
                  <a:schemeClr val="tx1">
                    <a:lumMod val="75000"/>
                    <a:lumOff val="25000"/>
                  </a:schemeClr>
                </a:solidFill>
                <a:latin typeface="微软雅黑" pitchFamily="34" charset="-122"/>
                <a:ea typeface="微软雅黑" pitchFamily="34" charset="-122"/>
              </a:rPr>
              <a:t>是否应该让位于全面感知？</a:t>
            </a:r>
          </a:p>
          <a:p>
            <a:pPr lvl="0">
              <a:lnSpc>
                <a:spcPct val="120000"/>
              </a:lnSpc>
              <a:defRPr/>
            </a:pPr>
            <a:r>
              <a:rPr lang="zh-CN" altLang="en-US" sz="900" dirty="0">
                <a:solidFill>
                  <a:schemeClr val="tx1">
                    <a:lumMod val="75000"/>
                    <a:lumOff val="25000"/>
                  </a:schemeClr>
                </a:solidFill>
                <a:latin typeface="微软雅黑" pitchFamily="34" charset="-122"/>
                <a:ea typeface="微软雅黑" pitchFamily="34" charset="-122"/>
              </a:rPr>
              <a:t>是否应该基于用户对资产的控制权提出更有效的解决方案？</a:t>
            </a:r>
          </a:p>
        </p:txBody>
      </p:sp>
      <p:sp>
        <p:nvSpPr>
          <p:cNvPr id="129" name="文本框 155"/>
          <p:cNvSpPr txBox="1"/>
          <p:nvPr/>
        </p:nvSpPr>
        <p:spPr bwMode="auto">
          <a:xfrm>
            <a:off x="1410869" y="3655510"/>
            <a:ext cx="1823766" cy="923330"/>
          </a:xfrm>
          <a:prstGeom prst="rect">
            <a:avLst/>
          </a:prstGeom>
          <a:noFill/>
        </p:spPr>
        <p:txBody>
          <a:bodyPr wrap="square">
            <a:spAutoFit/>
          </a:bodyPr>
          <a:lstStyle/>
          <a:p>
            <a:pPr lvl="0">
              <a:lnSpc>
                <a:spcPct val="120000"/>
              </a:lnSpc>
              <a:defRPr/>
            </a:pPr>
            <a:r>
              <a:rPr lang="zh-CN" altLang="en-US" sz="900" dirty="0">
                <a:solidFill>
                  <a:schemeClr val="tx1">
                    <a:lumMod val="75000"/>
                    <a:lumOff val="25000"/>
                  </a:schemeClr>
                </a:solidFill>
                <a:latin typeface="微软雅黑" pitchFamily="34" charset="-122"/>
                <a:ea typeface="微软雅黑" pitchFamily="34" charset="-122"/>
              </a:rPr>
              <a:t>攻击路径可视化、存在漏洞问题设备分布可视化仅仅是现象层面</a:t>
            </a:r>
          </a:p>
          <a:p>
            <a:pPr lvl="0">
              <a:lnSpc>
                <a:spcPct val="120000"/>
              </a:lnSpc>
              <a:defRPr/>
            </a:pPr>
            <a:r>
              <a:rPr lang="zh-CN" altLang="en-US" sz="900" dirty="0">
                <a:solidFill>
                  <a:schemeClr val="tx1">
                    <a:lumMod val="75000"/>
                    <a:lumOff val="25000"/>
                  </a:schemeClr>
                </a:solidFill>
                <a:latin typeface="微软雅黑" pitchFamily="34" charset="-122"/>
                <a:ea typeface="微软雅黑" pitchFamily="34" charset="-122"/>
              </a:rPr>
              <a:t>借助于可视化，能够更好地结合人的视觉判断能力进行分析的技术才更有价值</a:t>
            </a:r>
          </a:p>
        </p:txBody>
      </p:sp>
      <p:grpSp>
        <p:nvGrpSpPr>
          <p:cNvPr id="132" name="组合 131"/>
          <p:cNvGrpSpPr/>
          <p:nvPr/>
        </p:nvGrpSpPr>
        <p:grpSpPr>
          <a:xfrm>
            <a:off x="4205998" y="2625330"/>
            <a:ext cx="345530" cy="296288"/>
            <a:chOff x="3546346" y="2339026"/>
            <a:chExt cx="897787" cy="769842"/>
          </a:xfrm>
          <a:solidFill>
            <a:schemeClr val="bg1">
              <a:lumMod val="50000"/>
            </a:schemeClr>
          </a:solidFill>
          <a:effectLst>
            <a:reflection blurRad="6350" stA="52000" endA="300" endPos="35000" dir="5400000" sy="-100000" algn="bl" rotWithShape="0"/>
          </a:effectLst>
        </p:grpSpPr>
        <p:sp>
          <p:nvSpPr>
            <p:cNvPr id="133" name="Rectangle 227"/>
            <p:cNvSpPr>
              <a:spLocks noChangeArrowheads="1"/>
            </p:cNvSpPr>
            <p:nvPr/>
          </p:nvSpPr>
          <p:spPr bwMode="auto">
            <a:xfrm>
              <a:off x="3561526" y="3077423"/>
              <a:ext cx="882607" cy="314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pPr>
                <a:defRPr/>
              </a:pPr>
              <a:endParaRPr lang="zh-CN" altLang="en-US" sz="1200">
                <a:solidFill>
                  <a:srgbClr val="FFFFFF"/>
                </a:solidFill>
                <a:latin typeface="Calibri"/>
                <a:ea typeface="宋体" panose="02010600030101010101" pitchFamily="2" charset="-122"/>
              </a:endParaRPr>
            </a:p>
          </p:txBody>
        </p:sp>
        <p:sp>
          <p:nvSpPr>
            <p:cNvPr id="134" name="Freeform 228"/>
            <p:cNvSpPr>
              <a:spLocks/>
            </p:cNvSpPr>
            <p:nvPr/>
          </p:nvSpPr>
          <p:spPr bwMode="auto">
            <a:xfrm>
              <a:off x="3617909" y="2844302"/>
              <a:ext cx="125777" cy="210351"/>
            </a:xfrm>
            <a:custGeom>
              <a:avLst/>
              <a:gdLst>
                <a:gd name="T0" fmla="*/ 6 w 49"/>
                <a:gd name="T1" fmla="*/ 82 h 82"/>
                <a:gd name="T2" fmla="*/ 43 w 49"/>
                <a:gd name="T3" fmla="*/ 82 h 82"/>
                <a:gd name="T4" fmla="*/ 49 w 49"/>
                <a:gd name="T5" fmla="*/ 76 h 82"/>
                <a:gd name="T6" fmla="*/ 49 w 49"/>
                <a:gd name="T7" fmla="*/ 0 h 82"/>
                <a:gd name="T8" fmla="*/ 0 w 49"/>
                <a:gd name="T9" fmla="*/ 49 h 82"/>
                <a:gd name="T10" fmla="*/ 0 w 49"/>
                <a:gd name="T11" fmla="*/ 76 h 82"/>
                <a:gd name="T12" fmla="*/ 6 w 49"/>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49" h="82">
                  <a:moveTo>
                    <a:pt x="6" y="82"/>
                  </a:moveTo>
                  <a:cubicBezTo>
                    <a:pt x="43" y="82"/>
                    <a:pt x="43" y="82"/>
                    <a:pt x="43" y="82"/>
                  </a:cubicBezTo>
                  <a:cubicBezTo>
                    <a:pt x="46" y="82"/>
                    <a:pt x="49" y="79"/>
                    <a:pt x="49" y="76"/>
                  </a:cubicBezTo>
                  <a:cubicBezTo>
                    <a:pt x="49" y="0"/>
                    <a:pt x="49" y="0"/>
                    <a:pt x="49" y="0"/>
                  </a:cubicBezTo>
                  <a:cubicBezTo>
                    <a:pt x="0" y="49"/>
                    <a:pt x="0" y="49"/>
                    <a:pt x="0" y="49"/>
                  </a:cubicBezTo>
                  <a:cubicBezTo>
                    <a:pt x="0" y="76"/>
                    <a:pt x="0" y="76"/>
                    <a:pt x="0" y="76"/>
                  </a:cubicBezTo>
                  <a:cubicBezTo>
                    <a:pt x="0" y="79"/>
                    <a:pt x="3" y="82"/>
                    <a:pt x="6"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a:defRPr/>
              </a:pPr>
              <a:endParaRPr lang="zh-CN" altLang="en-US" sz="1200">
                <a:solidFill>
                  <a:srgbClr val="FFFFFF"/>
                </a:solidFill>
                <a:latin typeface="Calibri"/>
                <a:ea typeface="宋体" panose="02010600030101010101" pitchFamily="2" charset="-122"/>
              </a:endParaRPr>
            </a:p>
          </p:txBody>
        </p:sp>
        <p:sp>
          <p:nvSpPr>
            <p:cNvPr id="135" name="Freeform 229"/>
            <p:cNvSpPr>
              <a:spLocks/>
            </p:cNvSpPr>
            <p:nvPr/>
          </p:nvSpPr>
          <p:spPr bwMode="auto">
            <a:xfrm>
              <a:off x="3779467" y="2682744"/>
              <a:ext cx="122524" cy="371910"/>
            </a:xfrm>
            <a:custGeom>
              <a:avLst/>
              <a:gdLst>
                <a:gd name="T0" fmla="*/ 5 w 48"/>
                <a:gd name="T1" fmla="*/ 145 h 145"/>
                <a:gd name="T2" fmla="*/ 43 w 48"/>
                <a:gd name="T3" fmla="*/ 145 h 145"/>
                <a:gd name="T4" fmla="*/ 48 w 48"/>
                <a:gd name="T5" fmla="*/ 139 h 145"/>
                <a:gd name="T6" fmla="*/ 48 w 48"/>
                <a:gd name="T7" fmla="*/ 0 h 145"/>
                <a:gd name="T8" fmla="*/ 0 w 48"/>
                <a:gd name="T9" fmla="*/ 49 h 145"/>
                <a:gd name="T10" fmla="*/ 0 w 48"/>
                <a:gd name="T11" fmla="*/ 139 h 145"/>
                <a:gd name="T12" fmla="*/ 5 w 48"/>
                <a:gd name="T13" fmla="*/ 145 h 145"/>
              </a:gdLst>
              <a:ahLst/>
              <a:cxnLst>
                <a:cxn ang="0">
                  <a:pos x="T0" y="T1"/>
                </a:cxn>
                <a:cxn ang="0">
                  <a:pos x="T2" y="T3"/>
                </a:cxn>
                <a:cxn ang="0">
                  <a:pos x="T4" y="T5"/>
                </a:cxn>
                <a:cxn ang="0">
                  <a:pos x="T6" y="T7"/>
                </a:cxn>
                <a:cxn ang="0">
                  <a:pos x="T8" y="T9"/>
                </a:cxn>
                <a:cxn ang="0">
                  <a:pos x="T10" y="T11"/>
                </a:cxn>
                <a:cxn ang="0">
                  <a:pos x="T12" y="T13"/>
                </a:cxn>
              </a:cxnLst>
              <a:rect l="0" t="0" r="r" b="b"/>
              <a:pathLst>
                <a:path w="48" h="145">
                  <a:moveTo>
                    <a:pt x="5" y="145"/>
                  </a:moveTo>
                  <a:cubicBezTo>
                    <a:pt x="43" y="145"/>
                    <a:pt x="43" y="145"/>
                    <a:pt x="43" y="145"/>
                  </a:cubicBezTo>
                  <a:cubicBezTo>
                    <a:pt x="46" y="145"/>
                    <a:pt x="48" y="142"/>
                    <a:pt x="48" y="139"/>
                  </a:cubicBezTo>
                  <a:cubicBezTo>
                    <a:pt x="48" y="0"/>
                    <a:pt x="48" y="0"/>
                    <a:pt x="48" y="0"/>
                  </a:cubicBezTo>
                  <a:cubicBezTo>
                    <a:pt x="0" y="49"/>
                    <a:pt x="0" y="49"/>
                    <a:pt x="0" y="49"/>
                  </a:cubicBezTo>
                  <a:cubicBezTo>
                    <a:pt x="0" y="139"/>
                    <a:pt x="0" y="139"/>
                    <a:pt x="0" y="139"/>
                  </a:cubicBezTo>
                  <a:cubicBezTo>
                    <a:pt x="0" y="142"/>
                    <a:pt x="2" y="145"/>
                    <a:pt x="5"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a:defRPr/>
              </a:pPr>
              <a:endParaRPr lang="zh-CN" altLang="en-US" sz="1200">
                <a:solidFill>
                  <a:srgbClr val="FFFFFF"/>
                </a:solidFill>
                <a:latin typeface="Calibri"/>
                <a:ea typeface="宋体" panose="02010600030101010101" pitchFamily="2" charset="-122"/>
              </a:endParaRPr>
            </a:p>
          </p:txBody>
        </p:sp>
        <p:sp>
          <p:nvSpPr>
            <p:cNvPr id="136" name="Freeform 230"/>
            <p:cNvSpPr>
              <a:spLocks/>
            </p:cNvSpPr>
            <p:nvPr/>
          </p:nvSpPr>
          <p:spPr bwMode="auto">
            <a:xfrm>
              <a:off x="3938857" y="2713104"/>
              <a:ext cx="124693" cy="341550"/>
            </a:xfrm>
            <a:custGeom>
              <a:avLst/>
              <a:gdLst>
                <a:gd name="T0" fmla="*/ 22 w 49"/>
                <a:gd name="T1" fmla="*/ 22 h 133"/>
                <a:gd name="T2" fmla="*/ 0 w 49"/>
                <a:gd name="T3" fmla="*/ 0 h 133"/>
                <a:gd name="T4" fmla="*/ 0 w 49"/>
                <a:gd name="T5" fmla="*/ 127 h 133"/>
                <a:gd name="T6" fmla="*/ 6 w 49"/>
                <a:gd name="T7" fmla="*/ 133 h 133"/>
                <a:gd name="T8" fmla="*/ 43 w 49"/>
                <a:gd name="T9" fmla="*/ 133 h 133"/>
                <a:gd name="T10" fmla="*/ 49 w 49"/>
                <a:gd name="T11" fmla="*/ 127 h 133"/>
                <a:gd name="T12" fmla="*/ 49 w 49"/>
                <a:gd name="T13" fmla="*/ 26 h 133"/>
                <a:gd name="T14" fmla="*/ 38 w 49"/>
                <a:gd name="T15" fmla="*/ 29 h 133"/>
                <a:gd name="T16" fmla="*/ 22 w 4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133">
                  <a:moveTo>
                    <a:pt x="22" y="22"/>
                  </a:moveTo>
                  <a:cubicBezTo>
                    <a:pt x="0" y="0"/>
                    <a:pt x="0" y="0"/>
                    <a:pt x="0" y="0"/>
                  </a:cubicBezTo>
                  <a:cubicBezTo>
                    <a:pt x="0" y="127"/>
                    <a:pt x="0" y="127"/>
                    <a:pt x="0" y="127"/>
                  </a:cubicBezTo>
                  <a:cubicBezTo>
                    <a:pt x="0" y="130"/>
                    <a:pt x="3" y="133"/>
                    <a:pt x="6" y="133"/>
                  </a:cubicBezTo>
                  <a:cubicBezTo>
                    <a:pt x="43" y="133"/>
                    <a:pt x="43" y="133"/>
                    <a:pt x="43" y="133"/>
                  </a:cubicBezTo>
                  <a:cubicBezTo>
                    <a:pt x="46" y="133"/>
                    <a:pt x="49" y="130"/>
                    <a:pt x="49" y="127"/>
                  </a:cubicBezTo>
                  <a:cubicBezTo>
                    <a:pt x="49" y="26"/>
                    <a:pt x="49" y="26"/>
                    <a:pt x="49" y="26"/>
                  </a:cubicBezTo>
                  <a:cubicBezTo>
                    <a:pt x="46" y="28"/>
                    <a:pt x="42" y="29"/>
                    <a:pt x="38" y="29"/>
                  </a:cubicBezTo>
                  <a:cubicBezTo>
                    <a:pt x="32" y="29"/>
                    <a:pt x="27" y="26"/>
                    <a:pt x="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a:defRPr/>
              </a:pPr>
              <a:endParaRPr lang="zh-CN" altLang="en-US" sz="1200">
                <a:solidFill>
                  <a:srgbClr val="FFFFFF"/>
                </a:solidFill>
                <a:latin typeface="Calibri"/>
                <a:ea typeface="宋体" panose="02010600030101010101" pitchFamily="2" charset="-122"/>
              </a:endParaRPr>
            </a:p>
          </p:txBody>
        </p:sp>
        <p:sp>
          <p:nvSpPr>
            <p:cNvPr id="137" name="Freeform 231"/>
            <p:cNvSpPr>
              <a:spLocks/>
            </p:cNvSpPr>
            <p:nvPr/>
          </p:nvSpPr>
          <p:spPr bwMode="auto">
            <a:xfrm>
              <a:off x="4100415" y="2624193"/>
              <a:ext cx="122524" cy="430461"/>
            </a:xfrm>
            <a:custGeom>
              <a:avLst/>
              <a:gdLst>
                <a:gd name="T0" fmla="*/ 5 w 48"/>
                <a:gd name="T1" fmla="*/ 168 h 168"/>
                <a:gd name="T2" fmla="*/ 43 w 48"/>
                <a:gd name="T3" fmla="*/ 168 h 168"/>
                <a:gd name="T4" fmla="*/ 48 w 48"/>
                <a:gd name="T5" fmla="*/ 162 h 168"/>
                <a:gd name="T6" fmla="*/ 48 w 48"/>
                <a:gd name="T7" fmla="*/ 0 h 168"/>
                <a:gd name="T8" fmla="*/ 0 w 48"/>
                <a:gd name="T9" fmla="*/ 48 h 168"/>
                <a:gd name="T10" fmla="*/ 0 w 48"/>
                <a:gd name="T11" fmla="*/ 162 h 168"/>
                <a:gd name="T12" fmla="*/ 5 w 48"/>
                <a:gd name="T13" fmla="*/ 168 h 168"/>
              </a:gdLst>
              <a:ahLst/>
              <a:cxnLst>
                <a:cxn ang="0">
                  <a:pos x="T0" y="T1"/>
                </a:cxn>
                <a:cxn ang="0">
                  <a:pos x="T2" y="T3"/>
                </a:cxn>
                <a:cxn ang="0">
                  <a:pos x="T4" y="T5"/>
                </a:cxn>
                <a:cxn ang="0">
                  <a:pos x="T6" y="T7"/>
                </a:cxn>
                <a:cxn ang="0">
                  <a:pos x="T8" y="T9"/>
                </a:cxn>
                <a:cxn ang="0">
                  <a:pos x="T10" y="T11"/>
                </a:cxn>
                <a:cxn ang="0">
                  <a:pos x="T12" y="T13"/>
                </a:cxn>
              </a:cxnLst>
              <a:rect l="0" t="0" r="r" b="b"/>
              <a:pathLst>
                <a:path w="48" h="168">
                  <a:moveTo>
                    <a:pt x="5" y="168"/>
                  </a:moveTo>
                  <a:cubicBezTo>
                    <a:pt x="43" y="168"/>
                    <a:pt x="43" y="168"/>
                    <a:pt x="43" y="168"/>
                  </a:cubicBezTo>
                  <a:cubicBezTo>
                    <a:pt x="46" y="168"/>
                    <a:pt x="48" y="165"/>
                    <a:pt x="48" y="162"/>
                  </a:cubicBezTo>
                  <a:cubicBezTo>
                    <a:pt x="48" y="0"/>
                    <a:pt x="48" y="0"/>
                    <a:pt x="48" y="0"/>
                  </a:cubicBezTo>
                  <a:cubicBezTo>
                    <a:pt x="0" y="48"/>
                    <a:pt x="0" y="48"/>
                    <a:pt x="0" y="48"/>
                  </a:cubicBezTo>
                  <a:cubicBezTo>
                    <a:pt x="0" y="162"/>
                    <a:pt x="0" y="162"/>
                    <a:pt x="0" y="162"/>
                  </a:cubicBezTo>
                  <a:cubicBezTo>
                    <a:pt x="0" y="165"/>
                    <a:pt x="2" y="168"/>
                    <a:pt x="5" y="1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a:defRPr/>
              </a:pPr>
              <a:endParaRPr lang="zh-CN" altLang="en-US" sz="1200">
                <a:solidFill>
                  <a:srgbClr val="FFFFFF"/>
                </a:solidFill>
                <a:latin typeface="Calibri"/>
                <a:ea typeface="宋体" panose="02010600030101010101" pitchFamily="2" charset="-122"/>
              </a:endParaRPr>
            </a:p>
          </p:txBody>
        </p:sp>
        <p:sp>
          <p:nvSpPr>
            <p:cNvPr id="138" name="Freeform 232"/>
            <p:cNvSpPr>
              <a:spLocks/>
            </p:cNvSpPr>
            <p:nvPr/>
          </p:nvSpPr>
          <p:spPr bwMode="auto">
            <a:xfrm>
              <a:off x="4258721" y="2513596"/>
              <a:ext cx="125777" cy="541058"/>
            </a:xfrm>
            <a:custGeom>
              <a:avLst/>
              <a:gdLst>
                <a:gd name="T0" fmla="*/ 29 w 49"/>
                <a:gd name="T1" fmla="*/ 0 h 211"/>
                <a:gd name="T2" fmla="*/ 0 w 49"/>
                <a:gd name="T3" fmla="*/ 29 h 211"/>
                <a:gd name="T4" fmla="*/ 0 w 49"/>
                <a:gd name="T5" fmla="*/ 205 h 211"/>
                <a:gd name="T6" fmla="*/ 6 w 49"/>
                <a:gd name="T7" fmla="*/ 211 h 211"/>
                <a:gd name="T8" fmla="*/ 43 w 49"/>
                <a:gd name="T9" fmla="*/ 211 h 211"/>
                <a:gd name="T10" fmla="*/ 49 w 49"/>
                <a:gd name="T11" fmla="*/ 205 h 211"/>
                <a:gd name="T12" fmla="*/ 49 w 49"/>
                <a:gd name="T13" fmla="*/ 22 h 211"/>
                <a:gd name="T14" fmla="*/ 29 w 49"/>
                <a:gd name="T15" fmla="*/ 0 h 2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211">
                  <a:moveTo>
                    <a:pt x="29" y="0"/>
                  </a:moveTo>
                  <a:cubicBezTo>
                    <a:pt x="0" y="29"/>
                    <a:pt x="0" y="29"/>
                    <a:pt x="0" y="29"/>
                  </a:cubicBezTo>
                  <a:cubicBezTo>
                    <a:pt x="0" y="205"/>
                    <a:pt x="0" y="205"/>
                    <a:pt x="0" y="205"/>
                  </a:cubicBezTo>
                  <a:cubicBezTo>
                    <a:pt x="0" y="208"/>
                    <a:pt x="3" y="211"/>
                    <a:pt x="6" y="211"/>
                  </a:cubicBezTo>
                  <a:cubicBezTo>
                    <a:pt x="43" y="211"/>
                    <a:pt x="43" y="211"/>
                    <a:pt x="43" y="211"/>
                  </a:cubicBezTo>
                  <a:cubicBezTo>
                    <a:pt x="46" y="211"/>
                    <a:pt x="49" y="208"/>
                    <a:pt x="49" y="205"/>
                  </a:cubicBezTo>
                  <a:cubicBezTo>
                    <a:pt x="49" y="22"/>
                    <a:pt x="49" y="22"/>
                    <a:pt x="49" y="22"/>
                  </a:cubicBezTo>
                  <a:cubicBezTo>
                    <a:pt x="38" y="21"/>
                    <a:pt x="29" y="12"/>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a:defRPr/>
              </a:pPr>
              <a:endParaRPr lang="zh-CN" altLang="en-US" sz="1200">
                <a:solidFill>
                  <a:srgbClr val="FFFFFF"/>
                </a:solidFill>
                <a:latin typeface="Calibri"/>
                <a:ea typeface="宋体" panose="02010600030101010101" pitchFamily="2" charset="-122"/>
              </a:endParaRPr>
            </a:p>
          </p:txBody>
        </p:sp>
        <p:sp>
          <p:nvSpPr>
            <p:cNvPr id="139" name="Freeform 233"/>
            <p:cNvSpPr>
              <a:spLocks/>
            </p:cNvSpPr>
            <p:nvPr/>
          </p:nvSpPr>
          <p:spPr bwMode="auto">
            <a:xfrm>
              <a:off x="3546346" y="2339026"/>
              <a:ext cx="871764" cy="610452"/>
            </a:xfrm>
            <a:custGeom>
              <a:avLst/>
              <a:gdLst>
                <a:gd name="T0" fmla="*/ 20 w 340"/>
                <a:gd name="T1" fmla="*/ 234 h 238"/>
                <a:gd name="T2" fmla="*/ 140 w 340"/>
                <a:gd name="T3" fmla="*/ 113 h 238"/>
                <a:gd name="T4" fmla="*/ 183 w 340"/>
                <a:gd name="T5" fmla="*/ 156 h 238"/>
                <a:gd name="T6" fmla="*/ 199 w 340"/>
                <a:gd name="T7" fmla="*/ 156 h 238"/>
                <a:gd name="T8" fmla="*/ 318 w 340"/>
                <a:gd name="T9" fmla="*/ 37 h 238"/>
                <a:gd name="T10" fmla="*/ 318 w 340"/>
                <a:gd name="T11" fmla="*/ 64 h 238"/>
                <a:gd name="T12" fmla="*/ 329 w 340"/>
                <a:gd name="T13" fmla="*/ 75 h 238"/>
                <a:gd name="T14" fmla="*/ 340 w 340"/>
                <a:gd name="T15" fmla="*/ 64 h 238"/>
                <a:gd name="T16" fmla="*/ 340 w 340"/>
                <a:gd name="T17" fmla="*/ 11 h 238"/>
                <a:gd name="T18" fmla="*/ 337 w 340"/>
                <a:gd name="T19" fmla="*/ 3 h 238"/>
                <a:gd name="T20" fmla="*/ 329 w 340"/>
                <a:gd name="T21" fmla="*/ 0 h 238"/>
                <a:gd name="T22" fmla="*/ 276 w 340"/>
                <a:gd name="T23" fmla="*/ 0 h 238"/>
                <a:gd name="T24" fmla="*/ 265 w 340"/>
                <a:gd name="T25" fmla="*/ 11 h 238"/>
                <a:gd name="T26" fmla="*/ 276 w 340"/>
                <a:gd name="T27" fmla="*/ 22 h 238"/>
                <a:gd name="T28" fmla="*/ 302 w 340"/>
                <a:gd name="T29" fmla="*/ 22 h 238"/>
                <a:gd name="T30" fmla="*/ 191 w 340"/>
                <a:gd name="T31" fmla="*/ 133 h 238"/>
                <a:gd name="T32" fmla="*/ 148 w 340"/>
                <a:gd name="T33" fmla="*/ 90 h 238"/>
                <a:gd name="T34" fmla="*/ 133 w 340"/>
                <a:gd name="T35" fmla="*/ 90 h 238"/>
                <a:gd name="T36" fmla="*/ 4 w 340"/>
                <a:gd name="T37" fmla="*/ 219 h 238"/>
                <a:gd name="T38" fmla="*/ 4 w 340"/>
                <a:gd name="T39" fmla="*/ 234 h 238"/>
                <a:gd name="T40" fmla="*/ 20 w 340"/>
                <a:gd name="T41" fmla="*/ 2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238">
                  <a:moveTo>
                    <a:pt x="20" y="234"/>
                  </a:moveTo>
                  <a:cubicBezTo>
                    <a:pt x="140" y="113"/>
                    <a:pt x="140" y="113"/>
                    <a:pt x="140" y="113"/>
                  </a:cubicBezTo>
                  <a:cubicBezTo>
                    <a:pt x="183" y="156"/>
                    <a:pt x="183" y="156"/>
                    <a:pt x="183" y="156"/>
                  </a:cubicBezTo>
                  <a:cubicBezTo>
                    <a:pt x="188" y="160"/>
                    <a:pt x="195" y="160"/>
                    <a:pt x="199" y="156"/>
                  </a:cubicBezTo>
                  <a:cubicBezTo>
                    <a:pt x="318" y="37"/>
                    <a:pt x="318" y="37"/>
                    <a:pt x="318" y="37"/>
                  </a:cubicBezTo>
                  <a:cubicBezTo>
                    <a:pt x="318" y="64"/>
                    <a:pt x="318" y="64"/>
                    <a:pt x="318" y="64"/>
                  </a:cubicBezTo>
                  <a:cubicBezTo>
                    <a:pt x="318" y="70"/>
                    <a:pt x="323" y="75"/>
                    <a:pt x="329" y="75"/>
                  </a:cubicBezTo>
                  <a:cubicBezTo>
                    <a:pt x="335" y="75"/>
                    <a:pt x="340" y="70"/>
                    <a:pt x="340" y="64"/>
                  </a:cubicBezTo>
                  <a:cubicBezTo>
                    <a:pt x="340" y="11"/>
                    <a:pt x="340" y="11"/>
                    <a:pt x="340" y="11"/>
                  </a:cubicBezTo>
                  <a:cubicBezTo>
                    <a:pt x="340" y="8"/>
                    <a:pt x="339" y="5"/>
                    <a:pt x="337" y="3"/>
                  </a:cubicBezTo>
                  <a:cubicBezTo>
                    <a:pt x="335" y="1"/>
                    <a:pt x="332" y="0"/>
                    <a:pt x="329" y="0"/>
                  </a:cubicBezTo>
                  <a:cubicBezTo>
                    <a:pt x="276" y="0"/>
                    <a:pt x="276" y="0"/>
                    <a:pt x="276" y="0"/>
                  </a:cubicBezTo>
                  <a:cubicBezTo>
                    <a:pt x="270" y="0"/>
                    <a:pt x="265" y="4"/>
                    <a:pt x="265" y="11"/>
                  </a:cubicBezTo>
                  <a:cubicBezTo>
                    <a:pt x="265" y="17"/>
                    <a:pt x="270" y="22"/>
                    <a:pt x="276" y="22"/>
                  </a:cubicBezTo>
                  <a:cubicBezTo>
                    <a:pt x="302" y="22"/>
                    <a:pt x="302" y="22"/>
                    <a:pt x="302" y="22"/>
                  </a:cubicBezTo>
                  <a:cubicBezTo>
                    <a:pt x="191" y="133"/>
                    <a:pt x="191" y="133"/>
                    <a:pt x="191" y="133"/>
                  </a:cubicBezTo>
                  <a:cubicBezTo>
                    <a:pt x="148" y="90"/>
                    <a:pt x="148" y="90"/>
                    <a:pt x="148" y="90"/>
                  </a:cubicBezTo>
                  <a:cubicBezTo>
                    <a:pt x="144" y="86"/>
                    <a:pt x="137" y="86"/>
                    <a:pt x="133" y="90"/>
                  </a:cubicBezTo>
                  <a:cubicBezTo>
                    <a:pt x="4" y="219"/>
                    <a:pt x="4" y="219"/>
                    <a:pt x="4" y="219"/>
                  </a:cubicBezTo>
                  <a:cubicBezTo>
                    <a:pt x="0" y="223"/>
                    <a:pt x="0" y="230"/>
                    <a:pt x="4" y="234"/>
                  </a:cubicBezTo>
                  <a:cubicBezTo>
                    <a:pt x="8" y="238"/>
                    <a:pt x="15" y="238"/>
                    <a:pt x="20" y="2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a:defRPr/>
              </a:pPr>
              <a:endParaRPr lang="zh-CN" altLang="en-US" sz="1200">
                <a:solidFill>
                  <a:srgbClr val="FFFFFF"/>
                </a:solidFill>
                <a:latin typeface="Calibri"/>
                <a:ea typeface="宋体" panose="02010600030101010101" pitchFamily="2" charset="-122"/>
              </a:endParaRPr>
            </a:p>
          </p:txBody>
        </p:sp>
      </p:grpSp>
      <p:sp>
        <p:nvSpPr>
          <p:cNvPr id="140" name="TextBox 139"/>
          <p:cNvSpPr txBox="1"/>
          <p:nvPr/>
        </p:nvSpPr>
        <p:spPr>
          <a:xfrm>
            <a:off x="3148251" y="2458593"/>
            <a:ext cx="857256" cy="692497"/>
          </a:xfrm>
          <a:prstGeom prst="rect">
            <a:avLst/>
          </a:prstGeom>
          <a:noFill/>
        </p:spPr>
        <p:txBody>
          <a:bodyPr wrap="square" rtlCol="0">
            <a:spAutoFit/>
          </a:bodyPr>
          <a:lstStyle/>
          <a:p>
            <a:r>
              <a:rPr lang="zh-CN" altLang="en-US" sz="1950" b="1" dirty="0">
                <a:solidFill>
                  <a:schemeClr val="bg1"/>
                </a:solidFill>
                <a:latin typeface="微软雅黑" pitchFamily="34" charset="-122"/>
                <a:ea typeface="微软雅黑" pitchFamily="34" charset="-122"/>
              </a:rPr>
              <a:t>态势感知</a:t>
            </a:r>
          </a:p>
        </p:txBody>
      </p:sp>
      <p:sp>
        <p:nvSpPr>
          <p:cNvPr id="141" name="TextBox 140"/>
          <p:cNvSpPr txBox="1"/>
          <p:nvPr/>
        </p:nvSpPr>
        <p:spPr>
          <a:xfrm>
            <a:off x="4401028" y="1804499"/>
            <a:ext cx="1017992" cy="392415"/>
          </a:xfrm>
          <a:prstGeom prst="rect">
            <a:avLst/>
          </a:prstGeom>
          <a:noFill/>
        </p:spPr>
        <p:txBody>
          <a:bodyPr wrap="square" rtlCol="0">
            <a:spAutoFit/>
          </a:bodyPr>
          <a:lstStyle/>
          <a:p>
            <a:r>
              <a:rPr lang="zh-CN" altLang="en-US" sz="1950" b="1" dirty="0">
                <a:solidFill>
                  <a:schemeClr val="bg1"/>
                </a:solidFill>
                <a:latin typeface="微软雅黑" pitchFamily="34" charset="-122"/>
                <a:ea typeface="微软雅黑" pitchFamily="34" charset="-122"/>
              </a:rPr>
              <a:t>大数据</a:t>
            </a:r>
          </a:p>
        </p:txBody>
      </p:sp>
      <p:sp>
        <p:nvSpPr>
          <p:cNvPr id="142" name="TextBox 141"/>
          <p:cNvSpPr txBox="1"/>
          <p:nvPr/>
        </p:nvSpPr>
        <p:spPr>
          <a:xfrm>
            <a:off x="4401028" y="3416373"/>
            <a:ext cx="1017992" cy="392415"/>
          </a:xfrm>
          <a:prstGeom prst="rect">
            <a:avLst/>
          </a:prstGeom>
          <a:noFill/>
        </p:spPr>
        <p:txBody>
          <a:bodyPr wrap="square" rtlCol="0">
            <a:spAutoFit/>
          </a:bodyPr>
          <a:lstStyle/>
          <a:p>
            <a:r>
              <a:rPr lang="zh-CN" altLang="en-US" sz="1950" b="1" dirty="0">
                <a:solidFill>
                  <a:schemeClr val="bg1"/>
                </a:solidFill>
                <a:latin typeface="微软雅黑" pitchFamily="34" charset="-122"/>
                <a:ea typeface="微软雅黑" pitchFamily="34" charset="-122"/>
              </a:rPr>
              <a:t>可视化</a:t>
            </a:r>
          </a:p>
        </p:txBody>
      </p:sp>
    </p:spTree>
    <p:extLst>
      <p:ext uri="{BB962C8B-B14F-4D97-AF65-F5344CB8AC3E}">
        <p14:creationId xmlns:p14="http://schemas.microsoft.com/office/powerpoint/2010/main" val="1140464822"/>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203848" y="2787774"/>
            <a:ext cx="4896544" cy="900232"/>
          </a:xfrm>
          <a:prstGeom prst="rect">
            <a:avLst/>
          </a:prstGeom>
        </p:spPr>
        <p:txBody>
          <a:bodyPr wrap="square" lIns="68567" tIns="34283" rIns="68567" bIns="34283">
            <a:spAutoFit/>
          </a:bodyPr>
          <a:lstStyle/>
          <a:p>
            <a:pPr algn="ctr"/>
            <a:r>
              <a:rPr lang="zh-CN" altLang="en-US" sz="2700">
                <a:solidFill>
                  <a:schemeClr val="bg1"/>
                </a:solidFill>
                <a:latin typeface="微软雅黑" pitchFamily="34" charset="-122"/>
                <a:ea typeface="微软雅黑" pitchFamily="34" charset="-122"/>
              </a:rPr>
              <a:t>姜</a:t>
            </a:r>
            <a:r>
              <a:rPr lang="zh-CN" altLang="en-US" sz="2700" smtClean="0">
                <a:solidFill>
                  <a:schemeClr val="bg1"/>
                </a:solidFill>
                <a:latin typeface="微软雅黑" pitchFamily="34" charset="-122"/>
                <a:ea typeface="微软雅黑" pitchFamily="34" charset="-122"/>
              </a:rPr>
              <a:t>强</a:t>
            </a:r>
            <a:endParaRPr lang="en-US" altLang="zh-CN" sz="2700" smtClean="0">
              <a:solidFill>
                <a:schemeClr val="bg1"/>
              </a:solidFill>
              <a:latin typeface="微软雅黑" pitchFamily="34" charset="-122"/>
              <a:ea typeface="微软雅黑" pitchFamily="34" charset="-122"/>
            </a:endParaRPr>
          </a:p>
          <a:p>
            <a:pPr algn="ctr"/>
            <a:r>
              <a:rPr lang="en-US" altLang="zh-CN" sz="2700" i="1" smtClean="0">
                <a:solidFill>
                  <a:schemeClr val="bg1"/>
                </a:solidFill>
                <a:latin typeface="微软雅黑" pitchFamily="34" charset="-122"/>
                <a:ea typeface="微软雅黑" pitchFamily="34" charset="-122"/>
              </a:rPr>
              <a:t>13910036359</a:t>
            </a:r>
            <a:endParaRPr lang="zh-CN" altLang="en-US" sz="2700" i="1" dirty="0">
              <a:solidFill>
                <a:schemeClr val="bg1"/>
              </a:solidFill>
              <a:latin typeface="微软雅黑" pitchFamily="34" charset="-122"/>
              <a:ea typeface="微软雅黑" pitchFamily="34" charset="-122"/>
            </a:endParaRPr>
          </a:p>
        </p:txBody>
      </p:sp>
      <p:pic>
        <p:nvPicPr>
          <p:cNvPr id="7" name="Picture 4"/>
          <p:cNvPicPr>
            <a:picLocks noChangeAspect="1" noChangeArrowheads="1"/>
          </p:cNvPicPr>
          <p:nvPr/>
        </p:nvPicPr>
        <p:blipFill>
          <a:blip r:embed="rId2"/>
          <a:srcRect/>
          <a:stretch>
            <a:fillRect/>
          </a:stretch>
        </p:blipFill>
        <p:spPr bwMode="auto">
          <a:xfrm>
            <a:off x="1241146" y="1373123"/>
            <a:ext cx="1710752" cy="1735943"/>
          </a:xfrm>
          <a:prstGeom prst="rect">
            <a:avLst/>
          </a:prstGeom>
          <a:noFill/>
          <a:ln w="9525">
            <a:noFill/>
            <a:miter lim="800000"/>
            <a:headEnd/>
            <a:tailEnd/>
          </a:ln>
          <a:effectLst>
            <a:prstShdw prst="shdw17" dist="17961" dir="2700000">
              <a:schemeClr val="accent1">
                <a:gamma/>
                <a:shade val="60000"/>
                <a:invGamma/>
              </a:schemeClr>
            </a:prstShdw>
          </a:effectLst>
        </p:spPr>
      </p:pic>
      <p:pic>
        <p:nvPicPr>
          <p:cNvPr id="1026" name="Picture 2"/>
          <p:cNvPicPr>
            <a:picLocks noChangeAspect="1" noChangeArrowheads="1"/>
          </p:cNvPicPr>
          <p:nvPr/>
        </p:nvPicPr>
        <p:blipFill>
          <a:blip r:embed="rId3"/>
          <a:srcRect/>
          <a:stretch>
            <a:fillRect/>
          </a:stretch>
        </p:blipFill>
        <p:spPr bwMode="auto">
          <a:xfrm>
            <a:off x="7524115" y="216535"/>
            <a:ext cx="1075690" cy="484505"/>
          </a:xfrm>
          <a:prstGeom prst="rect">
            <a:avLst/>
          </a:prstGeom>
          <a:noFill/>
          <a:ln w="9525">
            <a:noFill/>
            <a:miter lim="800000"/>
            <a:headEnd/>
            <a:tailEnd/>
          </a:ln>
          <a:effectLst/>
        </p:spPr>
      </p:pic>
      <p:sp>
        <p:nvSpPr>
          <p:cNvPr id="9" name="矩形 8"/>
          <p:cNvSpPr/>
          <p:nvPr/>
        </p:nvSpPr>
        <p:spPr>
          <a:xfrm>
            <a:off x="3284240" y="1463536"/>
            <a:ext cx="4896544" cy="900232"/>
          </a:xfrm>
          <a:prstGeom prst="rect">
            <a:avLst/>
          </a:prstGeom>
        </p:spPr>
        <p:txBody>
          <a:bodyPr wrap="square" lIns="68567" tIns="34283" rIns="68567" bIns="34283">
            <a:spAutoFit/>
          </a:bodyPr>
          <a:lstStyle/>
          <a:p>
            <a:pPr algn="ctr"/>
            <a:r>
              <a:rPr lang="zh-CN" altLang="en-US" sz="2700" dirty="0" smtClean="0">
                <a:solidFill>
                  <a:schemeClr val="bg1"/>
                </a:solidFill>
                <a:latin typeface="微软雅黑" pitchFamily="34" charset="-122"/>
                <a:ea typeface="微软雅黑" pitchFamily="34" charset="-122"/>
              </a:rPr>
              <a:t>致力打造产业互联网时代最强服务商</a:t>
            </a:r>
            <a:endParaRPr lang="zh-CN" altLang="en-US" sz="2700" i="1" dirty="0">
              <a:solidFill>
                <a:schemeClr val="bg1"/>
              </a:solidFill>
              <a:latin typeface="微软雅黑" pitchFamily="34" charset="-122"/>
              <a:ea typeface="微软雅黑" pitchFamily="34" charset="-122"/>
            </a:endParaRPr>
          </a:p>
        </p:txBody>
      </p:sp>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9167"/>
            <a:ext cx="8229600" cy="857250"/>
          </a:xfrm>
        </p:spPr>
        <p:txBody>
          <a:bodyPr>
            <a:normAutofit/>
          </a:bodyPr>
          <a:lstStyle/>
          <a:p>
            <a:r>
              <a:rPr lang="zh-CN" altLang="en-US" sz="2100" dirty="0">
                <a:solidFill>
                  <a:schemeClr val="accent2">
                    <a:lumMod val="60000"/>
                    <a:lumOff val="40000"/>
                  </a:schemeClr>
                </a:solidFill>
              </a:rPr>
              <a:t>万物互联时代与安全相关的几个特征</a:t>
            </a:r>
          </a:p>
        </p:txBody>
      </p:sp>
      <p:grpSp>
        <p:nvGrpSpPr>
          <p:cNvPr id="67" name="Group 3"/>
          <p:cNvGrpSpPr/>
          <p:nvPr/>
        </p:nvGrpSpPr>
        <p:grpSpPr bwMode="auto">
          <a:xfrm>
            <a:off x="3884599" y="1295563"/>
            <a:ext cx="1347866" cy="1840159"/>
            <a:chOff x="4071" y="1716"/>
            <a:chExt cx="1006" cy="825"/>
          </a:xfrm>
        </p:grpSpPr>
        <p:sp>
          <p:nvSpPr>
            <p:cNvPr id="68" name="Oval 4"/>
            <p:cNvSpPr>
              <a:spLocks noChangeArrowheads="1"/>
            </p:cNvSpPr>
            <p:nvPr/>
          </p:nvSpPr>
          <p:spPr bwMode="gray">
            <a:xfrm>
              <a:off x="4071" y="2021"/>
              <a:ext cx="194" cy="213"/>
            </a:xfrm>
            <a:prstGeom prst="ellipse">
              <a:avLst/>
            </a:prstGeom>
            <a:gradFill rotWithShape="1">
              <a:gsLst>
                <a:gs pos="0">
                  <a:srgbClr val="D8755A">
                    <a:gamma/>
                    <a:tint val="0"/>
                    <a:invGamma/>
                  </a:srgbClr>
                </a:gs>
                <a:gs pos="50000">
                  <a:srgbClr val="D8755A"/>
                </a:gs>
                <a:gs pos="100000">
                  <a:srgbClr val="D8755A">
                    <a:gamma/>
                    <a:tint val="0"/>
                    <a:invGamma/>
                  </a:srgbClr>
                </a:gs>
              </a:gsLst>
              <a:lin ang="2700000" scaled="1"/>
            </a:gradFill>
            <a:ln w="38100" algn="ctr">
              <a:noFill/>
              <a:round/>
            </a:ln>
            <a:effectLst/>
          </p:spPr>
          <p:txBody>
            <a:bodyPr wrap="none" anchor="ctr">
              <a:spAutoFit/>
            </a:bodyPr>
            <a:lstStyle/>
            <a:p>
              <a:endParaRPr lang="zh-CN" altLang="en-US"/>
            </a:p>
          </p:txBody>
        </p:sp>
        <p:sp>
          <p:nvSpPr>
            <p:cNvPr id="74" name="Oval 5"/>
            <p:cNvSpPr>
              <a:spLocks noChangeArrowheads="1"/>
            </p:cNvSpPr>
            <p:nvPr/>
          </p:nvSpPr>
          <p:spPr bwMode="gray">
            <a:xfrm>
              <a:off x="4073" y="2030"/>
              <a:ext cx="194" cy="213"/>
            </a:xfrm>
            <a:prstGeom prst="ellipse">
              <a:avLst/>
            </a:prstGeom>
            <a:gradFill rotWithShape="1">
              <a:gsLst>
                <a:gs pos="0">
                  <a:srgbClr val="D8755A">
                    <a:alpha val="32001"/>
                  </a:srgbClr>
                </a:gs>
                <a:gs pos="100000">
                  <a:srgbClr val="D8755A">
                    <a:gamma/>
                    <a:shade val="0"/>
                    <a:invGamma/>
                    <a:alpha val="89999"/>
                  </a:srgbClr>
                </a:gs>
              </a:gsLst>
              <a:lin ang="2700000" scaled="1"/>
            </a:gradFill>
            <a:ln w="38100" algn="ctr">
              <a:noFill/>
              <a:round/>
            </a:ln>
            <a:effectLst/>
          </p:spPr>
          <p:txBody>
            <a:bodyPr wrap="none" anchor="ctr">
              <a:spAutoFit/>
            </a:bodyPr>
            <a:lstStyle/>
            <a:p>
              <a:endParaRPr lang="zh-CN" altLang="en-US"/>
            </a:p>
          </p:txBody>
        </p:sp>
        <p:sp>
          <p:nvSpPr>
            <p:cNvPr id="79" name="Oval 6"/>
            <p:cNvSpPr>
              <a:spLocks noChangeArrowheads="1"/>
            </p:cNvSpPr>
            <p:nvPr/>
          </p:nvSpPr>
          <p:spPr bwMode="gray">
            <a:xfrm>
              <a:off x="4131" y="2021"/>
              <a:ext cx="946" cy="213"/>
            </a:xfrm>
            <a:prstGeom prst="ellipse">
              <a:avLst/>
            </a:prstGeom>
            <a:gradFill rotWithShape="1">
              <a:gsLst>
                <a:gs pos="0">
                  <a:srgbClr val="D8755A">
                    <a:gamma/>
                    <a:shade val="54118"/>
                    <a:invGamma/>
                  </a:srgbClr>
                </a:gs>
                <a:gs pos="50000">
                  <a:srgbClr val="D8755A"/>
                </a:gs>
                <a:gs pos="100000">
                  <a:srgbClr val="D8755A">
                    <a:gamma/>
                    <a:shade val="54118"/>
                    <a:invGamma/>
                  </a:srgbClr>
                </a:gs>
              </a:gsLst>
              <a:lin ang="18900000" scaled="1"/>
            </a:gradFill>
            <a:ln w="38100" algn="ctr">
              <a:noFill/>
              <a:round/>
            </a:ln>
            <a:effectLst/>
          </p:spPr>
          <p:txBody>
            <a:bodyPr anchor="ctr">
              <a:spAutoFit/>
            </a:bodyPr>
            <a:lstStyle/>
            <a:p>
              <a:endParaRPr lang="zh-CN" altLang="en-US"/>
            </a:p>
          </p:txBody>
        </p:sp>
        <p:sp>
          <p:nvSpPr>
            <p:cNvPr id="85" name="Oval 7"/>
            <p:cNvSpPr>
              <a:spLocks noChangeArrowheads="1"/>
            </p:cNvSpPr>
            <p:nvPr/>
          </p:nvSpPr>
          <p:spPr bwMode="gray">
            <a:xfrm>
              <a:off x="4128" y="2016"/>
              <a:ext cx="946" cy="213"/>
            </a:xfrm>
            <a:prstGeom prst="ellipse">
              <a:avLst/>
            </a:prstGeom>
            <a:gradFill rotWithShape="1">
              <a:gsLst>
                <a:gs pos="0">
                  <a:srgbClr val="D8755A">
                    <a:gamma/>
                    <a:shade val="63529"/>
                    <a:invGamma/>
                  </a:srgbClr>
                </a:gs>
                <a:gs pos="100000">
                  <a:srgbClr val="D8755A">
                    <a:alpha val="0"/>
                  </a:srgbClr>
                </a:gs>
              </a:gsLst>
              <a:lin ang="2700000" scaled="1"/>
            </a:gradFill>
            <a:ln w="38100" algn="ctr">
              <a:noFill/>
              <a:round/>
            </a:ln>
            <a:effectLst/>
          </p:spPr>
          <p:txBody>
            <a:bodyPr anchor="ctr">
              <a:spAutoFit/>
            </a:bodyPr>
            <a:lstStyle/>
            <a:p>
              <a:endParaRPr lang="zh-CN" altLang="en-US"/>
            </a:p>
          </p:txBody>
        </p:sp>
        <p:sp>
          <p:nvSpPr>
            <p:cNvPr id="91" name="Oval 8"/>
            <p:cNvSpPr>
              <a:spLocks noChangeArrowheads="1"/>
            </p:cNvSpPr>
            <p:nvPr/>
          </p:nvSpPr>
          <p:spPr bwMode="gray">
            <a:xfrm>
              <a:off x="4178" y="2021"/>
              <a:ext cx="852" cy="213"/>
            </a:xfrm>
            <a:prstGeom prst="ellipse">
              <a:avLst/>
            </a:prstGeom>
            <a:solidFill>
              <a:srgbClr val="000000"/>
            </a:solidFill>
            <a:ln w="38100" algn="ctr">
              <a:noFill/>
              <a:round/>
            </a:ln>
            <a:effectLst/>
          </p:spPr>
          <p:txBody>
            <a:bodyPr anchor="ctr">
              <a:spAutoFit/>
            </a:bodyPr>
            <a:lstStyle/>
            <a:p>
              <a:endParaRPr lang="zh-CN" altLang="en-US"/>
            </a:p>
          </p:txBody>
        </p:sp>
        <p:grpSp>
          <p:nvGrpSpPr>
            <p:cNvPr id="97" name="Group 9"/>
            <p:cNvGrpSpPr/>
            <p:nvPr/>
          </p:nvGrpSpPr>
          <p:grpSpPr bwMode="auto">
            <a:xfrm>
              <a:off x="4197" y="1716"/>
              <a:ext cx="826" cy="825"/>
              <a:chOff x="4166" y="1706"/>
              <a:chExt cx="1252" cy="1252"/>
            </a:xfrm>
          </p:grpSpPr>
          <p:sp>
            <p:nvSpPr>
              <p:cNvPr id="108" name="Oval 10"/>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ln>
              <a:effectLst/>
            </p:spPr>
            <p:txBody>
              <a:bodyPr vert="eaVert" wrap="none" anchor="ctr"/>
              <a:lstStyle/>
              <a:p>
                <a:endParaRPr lang="zh-CN" altLang="en-US"/>
              </a:p>
            </p:txBody>
          </p:sp>
          <p:sp>
            <p:nvSpPr>
              <p:cNvPr id="119" name="Oval 11"/>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ln>
              <a:effectLst/>
            </p:spPr>
            <p:txBody>
              <a:bodyPr vert="eaVert" wrap="none" anchor="ctr"/>
              <a:lstStyle/>
              <a:p>
                <a:endParaRPr lang="zh-CN" altLang="en-US"/>
              </a:p>
            </p:txBody>
          </p:sp>
          <p:sp>
            <p:nvSpPr>
              <p:cNvPr id="120" name="Oval 12"/>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ln>
              <a:effectLst/>
            </p:spPr>
            <p:txBody>
              <a:bodyPr vert="eaVert" wrap="none" anchor="ctr"/>
              <a:lstStyle/>
              <a:p>
                <a:endParaRPr lang="zh-CN" altLang="en-US"/>
              </a:p>
            </p:txBody>
          </p:sp>
          <p:sp>
            <p:nvSpPr>
              <p:cNvPr id="127" name="Oval 13"/>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ln>
              <a:effectLst/>
            </p:spPr>
            <p:txBody>
              <a:bodyPr vert="eaVert" wrap="none" anchor="ctr"/>
              <a:lstStyle/>
              <a:p>
                <a:endParaRPr lang="zh-CN" altLang="en-US"/>
              </a:p>
            </p:txBody>
          </p:sp>
        </p:grpSp>
      </p:grpSp>
      <p:grpSp>
        <p:nvGrpSpPr>
          <p:cNvPr id="132" name="Group 14"/>
          <p:cNvGrpSpPr/>
          <p:nvPr/>
        </p:nvGrpSpPr>
        <p:grpSpPr bwMode="auto">
          <a:xfrm>
            <a:off x="3529360" y="1951762"/>
            <a:ext cx="2218235" cy="1835139"/>
            <a:chOff x="1680" y="1824"/>
            <a:chExt cx="2256" cy="1152"/>
          </a:xfrm>
        </p:grpSpPr>
        <p:sp>
          <p:nvSpPr>
            <p:cNvPr id="133" name="AutoShape 15"/>
            <p:cNvSpPr>
              <a:spLocks noChangeArrowheads="1"/>
            </p:cNvSpPr>
            <p:nvPr/>
          </p:nvSpPr>
          <p:spPr bwMode="gray">
            <a:xfrm rot="10800000">
              <a:off x="3552" y="1824"/>
              <a:ext cx="384" cy="288"/>
            </a:xfrm>
            <a:prstGeom prst="leftArrow">
              <a:avLst>
                <a:gd name="adj1" fmla="val 31250"/>
                <a:gd name="adj2" fmla="val 71531"/>
              </a:avLst>
            </a:prstGeom>
            <a:gradFill rotWithShape="1">
              <a:gsLst>
                <a:gs pos="0">
                  <a:srgbClr val="666699"/>
                </a:gs>
                <a:gs pos="100000">
                  <a:srgbClr val="666699">
                    <a:gamma/>
                    <a:tint val="42353"/>
                    <a:invGamma/>
                  </a:srgbClr>
                </a:gs>
              </a:gsLst>
              <a:lin ang="0" scaled="1"/>
            </a:gradFill>
            <a:ln w="9525" algn="ctr">
              <a:noFill/>
              <a:miter lim="800000"/>
            </a:ln>
            <a:effectLst/>
          </p:spPr>
          <p:txBody>
            <a:bodyPr wrap="none" anchor="ctr"/>
            <a:lstStyle/>
            <a:p>
              <a:endParaRPr lang="zh-CN" altLang="en-US"/>
            </a:p>
          </p:txBody>
        </p:sp>
        <p:sp>
          <p:nvSpPr>
            <p:cNvPr id="134" name="AutoShape 16"/>
            <p:cNvSpPr>
              <a:spLocks noChangeArrowheads="1"/>
            </p:cNvSpPr>
            <p:nvPr/>
          </p:nvSpPr>
          <p:spPr bwMode="gray">
            <a:xfrm rot="-25285140">
              <a:off x="2112" y="2640"/>
              <a:ext cx="384" cy="288"/>
            </a:xfrm>
            <a:prstGeom prst="leftArrow">
              <a:avLst>
                <a:gd name="adj1" fmla="val 31250"/>
                <a:gd name="adj2" fmla="val 71531"/>
              </a:avLst>
            </a:prstGeom>
            <a:gradFill rotWithShape="1">
              <a:gsLst>
                <a:gs pos="0">
                  <a:srgbClr val="666699"/>
                </a:gs>
                <a:gs pos="100000">
                  <a:srgbClr val="666699">
                    <a:gamma/>
                    <a:tint val="42353"/>
                    <a:invGamma/>
                  </a:srgbClr>
                </a:gs>
              </a:gsLst>
              <a:lin ang="0" scaled="1"/>
            </a:gradFill>
            <a:ln w="9525" algn="ctr">
              <a:noFill/>
              <a:miter lim="800000"/>
            </a:ln>
            <a:effectLst/>
          </p:spPr>
          <p:txBody>
            <a:bodyPr wrap="none" anchor="ctr"/>
            <a:lstStyle/>
            <a:p>
              <a:endParaRPr lang="zh-CN" altLang="en-US"/>
            </a:p>
          </p:txBody>
        </p:sp>
        <p:sp>
          <p:nvSpPr>
            <p:cNvPr id="135" name="AutoShape 17"/>
            <p:cNvSpPr>
              <a:spLocks noChangeArrowheads="1"/>
            </p:cNvSpPr>
            <p:nvPr/>
          </p:nvSpPr>
          <p:spPr bwMode="gray">
            <a:xfrm>
              <a:off x="1680" y="1824"/>
              <a:ext cx="384" cy="288"/>
            </a:xfrm>
            <a:prstGeom prst="leftArrow">
              <a:avLst>
                <a:gd name="adj1" fmla="val 31250"/>
                <a:gd name="adj2" fmla="val 71531"/>
              </a:avLst>
            </a:prstGeom>
            <a:gradFill rotWithShape="1">
              <a:gsLst>
                <a:gs pos="0">
                  <a:srgbClr val="666699"/>
                </a:gs>
                <a:gs pos="100000">
                  <a:srgbClr val="666699">
                    <a:gamma/>
                    <a:tint val="42353"/>
                    <a:invGamma/>
                  </a:srgbClr>
                </a:gs>
              </a:gsLst>
              <a:lin ang="0" scaled="1"/>
            </a:gradFill>
            <a:ln w="9525" algn="ctr">
              <a:noFill/>
              <a:miter lim="800000"/>
            </a:ln>
            <a:effectLst/>
          </p:spPr>
          <p:txBody>
            <a:bodyPr wrap="none" anchor="ctr"/>
            <a:lstStyle/>
            <a:p>
              <a:endParaRPr lang="zh-CN" altLang="en-US"/>
            </a:p>
          </p:txBody>
        </p:sp>
        <p:sp>
          <p:nvSpPr>
            <p:cNvPr id="136" name="AutoShape 18"/>
            <p:cNvSpPr>
              <a:spLocks noChangeArrowheads="1"/>
            </p:cNvSpPr>
            <p:nvPr/>
          </p:nvSpPr>
          <p:spPr bwMode="gray">
            <a:xfrm rot="-29384550">
              <a:off x="3120" y="2640"/>
              <a:ext cx="384" cy="288"/>
            </a:xfrm>
            <a:prstGeom prst="leftArrow">
              <a:avLst>
                <a:gd name="adj1" fmla="val 31250"/>
                <a:gd name="adj2" fmla="val 71531"/>
              </a:avLst>
            </a:prstGeom>
            <a:gradFill rotWithShape="1">
              <a:gsLst>
                <a:gs pos="0">
                  <a:srgbClr val="666699"/>
                </a:gs>
                <a:gs pos="100000">
                  <a:srgbClr val="666699">
                    <a:gamma/>
                    <a:tint val="42353"/>
                    <a:invGamma/>
                  </a:srgbClr>
                </a:gs>
              </a:gsLst>
              <a:lin ang="0" scaled="1"/>
            </a:gradFill>
            <a:ln w="9525" algn="ctr">
              <a:noFill/>
              <a:miter lim="800000"/>
            </a:ln>
            <a:effectLst/>
          </p:spPr>
          <p:txBody>
            <a:bodyPr wrap="none" anchor="ctr"/>
            <a:lstStyle/>
            <a:p>
              <a:endParaRPr lang="zh-CN" altLang="en-US"/>
            </a:p>
          </p:txBody>
        </p:sp>
      </p:grpSp>
      <p:sp>
        <p:nvSpPr>
          <p:cNvPr id="137" name="Text Box 19"/>
          <p:cNvSpPr txBox="1">
            <a:spLocks noChangeArrowheads="1"/>
          </p:cNvSpPr>
          <p:nvPr/>
        </p:nvSpPr>
        <p:spPr bwMode="gray">
          <a:xfrm>
            <a:off x="4155643" y="1295563"/>
            <a:ext cx="880868" cy="2006861"/>
          </a:xfrm>
          <a:prstGeom prst="rect">
            <a:avLst/>
          </a:prstGeom>
          <a:noFill/>
          <a:ln w="9525" algn="ctr">
            <a:noFill/>
            <a:miter lim="800000"/>
          </a:ln>
          <a:effectLst/>
        </p:spPr>
        <p:txBody>
          <a:bodyPr wrap="square" lIns="36731" tIns="18366" rIns="36731" bIns="18366">
            <a:spAutoFit/>
          </a:bodyPr>
          <a:lstStyle/>
          <a:p>
            <a:pPr algn="ctr" eaLnBrk="0" hangingPunct="0"/>
            <a:r>
              <a:rPr lang="zh-CN" altLang="en-US" sz="3200" b="1" dirty="0">
                <a:solidFill>
                  <a:srgbClr val="000000"/>
                </a:solidFill>
                <a:latin typeface="微软雅黑" pitchFamily="34" charset="-122"/>
                <a:ea typeface="微软雅黑" pitchFamily="34" charset="-122"/>
              </a:rPr>
              <a:t>主要特征</a:t>
            </a:r>
            <a:endParaRPr lang="en-US" altLang="zh-CN" sz="3200" b="1" dirty="0">
              <a:solidFill>
                <a:srgbClr val="000000"/>
              </a:solidFill>
              <a:latin typeface="微软雅黑" pitchFamily="34" charset="-122"/>
              <a:ea typeface="微软雅黑" pitchFamily="34" charset="-122"/>
            </a:endParaRPr>
          </a:p>
        </p:txBody>
      </p:sp>
      <p:grpSp>
        <p:nvGrpSpPr>
          <p:cNvPr id="138" name="Group 20"/>
          <p:cNvGrpSpPr/>
          <p:nvPr/>
        </p:nvGrpSpPr>
        <p:grpSpPr bwMode="auto">
          <a:xfrm>
            <a:off x="5864596" y="1509917"/>
            <a:ext cx="1587723" cy="1827595"/>
            <a:chOff x="2789" y="1735"/>
            <a:chExt cx="847" cy="688"/>
          </a:xfrm>
        </p:grpSpPr>
        <p:sp>
          <p:nvSpPr>
            <p:cNvPr id="139" name="Oval 21"/>
            <p:cNvSpPr>
              <a:spLocks noChangeArrowheads="1"/>
            </p:cNvSpPr>
            <p:nvPr/>
          </p:nvSpPr>
          <p:spPr bwMode="gray">
            <a:xfrm>
              <a:off x="2789" y="1948"/>
              <a:ext cx="239" cy="262"/>
            </a:xfrm>
            <a:prstGeom prst="ellipse">
              <a:avLst/>
            </a:prstGeom>
            <a:gradFill rotWithShape="1">
              <a:gsLst>
                <a:gs pos="0">
                  <a:srgbClr val="83A6A7">
                    <a:gamma/>
                    <a:tint val="0"/>
                    <a:invGamma/>
                  </a:srgbClr>
                </a:gs>
                <a:gs pos="50000">
                  <a:srgbClr val="83A6A7"/>
                </a:gs>
                <a:gs pos="100000">
                  <a:srgbClr val="83A6A7">
                    <a:gamma/>
                    <a:tint val="0"/>
                    <a:invGamma/>
                  </a:srgbClr>
                </a:gs>
              </a:gsLst>
              <a:lin ang="2700000" scaled="1"/>
            </a:gradFill>
            <a:ln w="38100" algn="ctr">
              <a:noFill/>
              <a:round/>
            </a:ln>
            <a:effectLst/>
          </p:spPr>
          <p:txBody>
            <a:bodyPr wrap="none" anchor="ctr">
              <a:spAutoFit/>
            </a:bodyPr>
            <a:lstStyle/>
            <a:p>
              <a:endParaRPr lang="zh-CN" altLang="en-US"/>
            </a:p>
          </p:txBody>
        </p:sp>
        <p:sp>
          <p:nvSpPr>
            <p:cNvPr id="140" name="Oval 22"/>
            <p:cNvSpPr>
              <a:spLocks noChangeArrowheads="1"/>
            </p:cNvSpPr>
            <p:nvPr/>
          </p:nvSpPr>
          <p:spPr bwMode="gray">
            <a:xfrm>
              <a:off x="2789" y="1948"/>
              <a:ext cx="239" cy="262"/>
            </a:xfrm>
            <a:prstGeom prst="ellipse">
              <a:avLst/>
            </a:prstGeom>
            <a:gradFill rotWithShape="1">
              <a:gsLst>
                <a:gs pos="0">
                  <a:srgbClr val="83A6A7">
                    <a:alpha val="32001"/>
                  </a:srgbClr>
                </a:gs>
                <a:gs pos="100000">
                  <a:srgbClr val="83A6A7">
                    <a:gamma/>
                    <a:shade val="0"/>
                    <a:invGamma/>
                    <a:alpha val="89999"/>
                  </a:srgbClr>
                </a:gs>
              </a:gsLst>
              <a:lin ang="2700000" scaled="1"/>
            </a:gradFill>
            <a:ln w="38100" algn="ctr">
              <a:noFill/>
              <a:round/>
            </a:ln>
            <a:effectLst/>
          </p:spPr>
          <p:txBody>
            <a:bodyPr wrap="none" anchor="ctr">
              <a:spAutoFit/>
            </a:bodyPr>
            <a:lstStyle/>
            <a:p>
              <a:endParaRPr lang="zh-CN" altLang="en-US"/>
            </a:p>
          </p:txBody>
        </p:sp>
        <p:sp>
          <p:nvSpPr>
            <p:cNvPr id="141" name="Oval 23"/>
            <p:cNvSpPr>
              <a:spLocks noChangeArrowheads="1"/>
            </p:cNvSpPr>
            <p:nvPr/>
          </p:nvSpPr>
          <p:spPr bwMode="gray">
            <a:xfrm>
              <a:off x="2849" y="1947"/>
              <a:ext cx="787" cy="262"/>
            </a:xfrm>
            <a:prstGeom prst="ellipse">
              <a:avLst/>
            </a:prstGeom>
            <a:gradFill rotWithShape="1">
              <a:gsLst>
                <a:gs pos="0">
                  <a:srgbClr val="83A6A7">
                    <a:gamma/>
                    <a:shade val="54118"/>
                    <a:invGamma/>
                  </a:srgbClr>
                </a:gs>
                <a:gs pos="50000">
                  <a:srgbClr val="83A6A7"/>
                </a:gs>
                <a:gs pos="100000">
                  <a:srgbClr val="83A6A7">
                    <a:gamma/>
                    <a:shade val="54118"/>
                    <a:invGamma/>
                  </a:srgbClr>
                </a:gs>
              </a:gsLst>
              <a:lin ang="18900000" scaled="1"/>
            </a:gradFill>
            <a:ln w="38100" algn="ctr">
              <a:noFill/>
              <a:round/>
            </a:ln>
            <a:effectLst/>
          </p:spPr>
          <p:txBody>
            <a:bodyPr anchor="ctr">
              <a:spAutoFit/>
            </a:bodyPr>
            <a:lstStyle/>
            <a:p>
              <a:endParaRPr lang="zh-CN" altLang="en-US"/>
            </a:p>
          </p:txBody>
        </p:sp>
        <p:sp>
          <p:nvSpPr>
            <p:cNvPr id="142" name="Oval 24"/>
            <p:cNvSpPr>
              <a:spLocks noChangeArrowheads="1"/>
            </p:cNvSpPr>
            <p:nvPr/>
          </p:nvSpPr>
          <p:spPr bwMode="gray">
            <a:xfrm>
              <a:off x="2849" y="1949"/>
              <a:ext cx="787" cy="262"/>
            </a:xfrm>
            <a:prstGeom prst="ellipse">
              <a:avLst/>
            </a:prstGeom>
            <a:gradFill rotWithShape="1">
              <a:gsLst>
                <a:gs pos="0">
                  <a:srgbClr val="83A6A7">
                    <a:gamma/>
                    <a:shade val="63529"/>
                    <a:invGamma/>
                  </a:srgbClr>
                </a:gs>
                <a:gs pos="100000">
                  <a:srgbClr val="83A6A7">
                    <a:alpha val="0"/>
                  </a:srgbClr>
                </a:gs>
              </a:gsLst>
              <a:lin ang="2700000" scaled="1"/>
            </a:gradFill>
            <a:ln w="38100" algn="ctr">
              <a:noFill/>
              <a:round/>
            </a:ln>
            <a:effectLst/>
          </p:spPr>
          <p:txBody>
            <a:bodyPr anchor="ctr">
              <a:spAutoFit/>
            </a:bodyPr>
            <a:lstStyle/>
            <a:p>
              <a:endParaRPr lang="zh-CN" altLang="en-US"/>
            </a:p>
          </p:txBody>
        </p:sp>
        <p:sp>
          <p:nvSpPr>
            <p:cNvPr id="143" name="Oval 25"/>
            <p:cNvSpPr>
              <a:spLocks noChangeArrowheads="1"/>
            </p:cNvSpPr>
            <p:nvPr/>
          </p:nvSpPr>
          <p:spPr bwMode="gray">
            <a:xfrm>
              <a:off x="2888" y="1948"/>
              <a:ext cx="709" cy="262"/>
            </a:xfrm>
            <a:prstGeom prst="ellipse">
              <a:avLst/>
            </a:prstGeom>
            <a:solidFill>
              <a:srgbClr val="000000"/>
            </a:solidFill>
            <a:ln w="38100" algn="ctr">
              <a:noFill/>
              <a:round/>
            </a:ln>
            <a:effectLst/>
          </p:spPr>
          <p:txBody>
            <a:bodyPr anchor="ctr">
              <a:spAutoFit/>
            </a:bodyPr>
            <a:lstStyle/>
            <a:p>
              <a:endParaRPr lang="zh-CN" altLang="en-US"/>
            </a:p>
          </p:txBody>
        </p:sp>
        <p:grpSp>
          <p:nvGrpSpPr>
            <p:cNvPr id="144" name="Group 26"/>
            <p:cNvGrpSpPr/>
            <p:nvPr/>
          </p:nvGrpSpPr>
          <p:grpSpPr bwMode="auto">
            <a:xfrm>
              <a:off x="2899" y="1735"/>
              <a:ext cx="687" cy="688"/>
              <a:chOff x="4166" y="1706"/>
              <a:chExt cx="1252" cy="1252"/>
            </a:xfrm>
          </p:grpSpPr>
          <p:sp>
            <p:nvSpPr>
              <p:cNvPr id="145" name="Oval 27"/>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ln>
              <a:effectLst/>
            </p:spPr>
            <p:txBody>
              <a:bodyPr vert="eaVert" wrap="none" anchor="ctr"/>
              <a:lstStyle/>
              <a:p>
                <a:endParaRPr lang="zh-CN" altLang="en-US"/>
              </a:p>
            </p:txBody>
          </p:sp>
          <p:sp>
            <p:nvSpPr>
              <p:cNvPr id="146" name="Oval 28"/>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ln>
              <a:effectLst/>
            </p:spPr>
            <p:txBody>
              <a:bodyPr vert="eaVert" wrap="none" anchor="ctr"/>
              <a:lstStyle/>
              <a:p>
                <a:endParaRPr lang="zh-CN" altLang="en-US"/>
              </a:p>
            </p:txBody>
          </p:sp>
          <p:sp>
            <p:nvSpPr>
              <p:cNvPr id="147" name="Oval 29"/>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ln>
              <a:effectLst/>
            </p:spPr>
            <p:txBody>
              <a:bodyPr vert="eaVert" wrap="none" anchor="ctr"/>
              <a:lstStyle/>
              <a:p>
                <a:endParaRPr lang="zh-CN" altLang="en-US"/>
              </a:p>
            </p:txBody>
          </p:sp>
          <p:sp>
            <p:nvSpPr>
              <p:cNvPr id="148" name="Oval 30"/>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ln>
              <a:effectLst/>
            </p:spPr>
            <p:txBody>
              <a:bodyPr vert="eaVert" wrap="none" anchor="ctr"/>
              <a:lstStyle/>
              <a:p>
                <a:endParaRPr lang="zh-CN" altLang="en-US"/>
              </a:p>
            </p:txBody>
          </p:sp>
        </p:grpSp>
      </p:grpSp>
      <p:sp>
        <p:nvSpPr>
          <p:cNvPr id="149" name="Text Box 31"/>
          <p:cNvSpPr txBox="1">
            <a:spLocks noChangeArrowheads="1"/>
          </p:cNvSpPr>
          <p:nvPr/>
        </p:nvSpPr>
        <p:spPr bwMode="gray">
          <a:xfrm>
            <a:off x="6203776" y="1786084"/>
            <a:ext cx="975755" cy="1329752"/>
          </a:xfrm>
          <a:prstGeom prst="rect">
            <a:avLst/>
          </a:prstGeom>
          <a:noFill/>
          <a:ln w="9525" algn="ctr">
            <a:noFill/>
            <a:miter lim="800000"/>
          </a:ln>
          <a:effectLst/>
        </p:spPr>
        <p:txBody>
          <a:bodyPr wrap="square" lIns="36731" tIns="18366" rIns="36731" bIns="18366">
            <a:spAutoFit/>
          </a:bodyPr>
          <a:lstStyle/>
          <a:p>
            <a:pPr marL="183515" indent="-183515">
              <a:lnSpc>
                <a:spcPct val="150000"/>
              </a:lnSpc>
            </a:pPr>
            <a:r>
              <a:rPr lang="en-US" altLang="zh-CN" sz="1400" b="1" dirty="0">
                <a:latin typeface="微软雅黑" pitchFamily="34" charset="-122"/>
                <a:ea typeface="微软雅黑" pitchFamily="34" charset="-122"/>
              </a:rPr>
              <a:t>OS</a:t>
            </a:r>
            <a:r>
              <a:rPr lang="zh-CN" altLang="en-US" sz="1400" b="1" dirty="0">
                <a:latin typeface="微软雅黑" pitchFamily="34" charset="-122"/>
                <a:ea typeface="微软雅黑" pitchFamily="34" charset="-122"/>
              </a:rPr>
              <a:t>趋于多样化</a:t>
            </a:r>
            <a:endParaRPr lang="en-US" altLang="zh-CN" sz="1400" b="1" dirty="0">
              <a:latin typeface="微软雅黑" pitchFamily="34" charset="-122"/>
              <a:ea typeface="微软雅黑" pitchFamily="34" charset="-122"/>
            </a:endParaRPr>
          </a:p>
          <a:p>
            <a:pPr marL="183515" indent="-183515">
              <a:lnSpc>
                <a:spcPct val="150000"/>
              </a:lnSpc>
            </a:pPr>
            <a:r>
              <a:rPr lang="zh-CN" altLang="en-US" sz="1400" b="1" dirty="0">
                <a:latin typeface="微软雅黑" pitchFamily="34" charset="-122"/>
                <a:ea typeface="微软雅黑" pitchFamily="34" charset="-122"/>
              </a:rPr>
              <a:t>质量参差不齐</a:t>
            </a:r>
          </a:p>
        </p:txBody>
      </p:sp>
      <p:grpSp>
        <p:nvGrpSpPr>
          <p:cNvPr id="150" name="Group 32"/>
          <p:cNvGrpSpPr/>
          <p:nvPr/>
        </p:nvGrpSpPr>
        <p:grpSpPr bwMode="auto">
          <a:xfrm>
            <a:off x="5171218" y="3716648"/>
            <a:ext cx="2239034" cy="2743153"/>
            <a:chOff x="864" y="1776"/>
            <a:chExt cx="959" cy="1722"/>
          </a:xfrm>
        </p:grpSpPr>
        <p:sp>
          <p:nvSpPr>
            <p:cNvPr id="151" name="Oval 33"/>
            <p:cNvSpPr>
              <a:spLocks noChangeArrowheads="1"/>
            </p:cNvSpPr>
            <p:nvPr/>
          </p:nvSpPr>
          <p:spPr bwMode="gray">
            <a:xfrm>
              <a:off x="864" y="2011"/>
              <a:ext cx="264" cy="299"/>
            </a:xfrm>
            <a:prstGeom prst="ellipse">
              <a:avLst/>
            </a:prstGeom>
            <a:gradFill rotWithShape="1">
              <a:gsLst>
                <a:gs pos="0">
                  <a:srgbClr val="FF6699">
                    <a:gamma/>
                    <a:tint val="0"/>
                    <a:invGamma/>
                  </a:srgbClr>
                </a:gs>
                <a:gs pos="50000">
                  <a:srgbClr val="FF6699"/>
                </a:gs>
                <a:gs pos="100000">
                  <a:srgbClr val="FF6699">
                    <a:gamma/>
                    <a:tint val="0"/>
                    <a:invGamma/>
                  </a:srgbClr>
                </a:gs>
              </a:gsLst>
              <a:lin ang="2700000" scaled="1"/>
            </a:gradFill>
            <a:ln w="38100" algn="ctr">
              <a:noFill/>
              <a:round/>
            </a:ln>
            <a:effectLst/>
          </p:spPr>
          <p:txBody>
            <a:bodyPr wrap="none" anchor="ctr">
              <a:spAutoFit/>
            </a:bodyPr>
            <a:lstStyle/>
            <a:p>
              <a:endParaRPr lang="zh-CN" altLang="en-US"/>
            </a:p>
          </p:txBody>
        </p:sp>
        <p:sp>
          <p:nvSpPr>
            <p:cNvPr id="152" name="Oval 34"/>
            <p:cNvSpPr>
              <a:spLocks noChangeArrowheads="1"/>
            </p:cNvSpPr>
            <p:nvPr/>
          </p:nvSpPr>
          <p:spPr bwMode="gray">
            <a:xfrm>
              <a:off x="864" y="2011"/>
              <a:ext cx="264" cy="299"/>
            </a:xfrm>
            <a:prstGeom prst="ellipse">
              <a:avLst/>
            </a:prstGeom>
            <a:gradFill rotWithShape="1">
              <a:gsLst>
                <a:gs pos="0">
                  <a:srgbClr val="FF6699">
                    <a:alpha val="32001"/>
                  </a:srgbClr>
                </a:gs>
                <a:gs pos="100000">
                  <a:srgbClr val="FF6699">
                    <a:gamma/>
                    <a:shade val="0"/>
                    <a:invGamma/>
                    <a:alpha val="89999"/>
                  </a:srgbClr>
                </a:gs>
              </a:gsLst>
              <a:lin ang="2700000" scaled="1"/>
            </a:gradFill>
            <a:ln w="38100" algn="ctr">
              <a:noFill/>
              <a:round/>
            </a:ln>
            <a:effectLst/>
          </p:spPr>
          <p:txBody>
            <a:bodyPr wrap="none" anchor="ctr">
              <a:spAutoFit/>
            </a:bodyPr>
            <a:lstStyle/>
            <a:p>
              <a:endParaRPr lang="zh-CN" altLang="en-US"/>
            </a:p>
          </p:txBody>
        </p:sp>
        <p:sp>
          <p:nvSpPr>
            <p:cNvPr id="153" name="Oval 35"/>
            <p:cNvSpPr>
              <a:spLocks noChangeArrowheads="1"/>
            </p:cNvSpPr>
            <p:nvPr/>
          </p:nvSpPr>
          <p:spPr bwMode="gray">
            <a:xfrm>
              <a:off x="923" y="2011"/>
              <a:ext cx="792" cy="299"/>
            </a:xfrm>
            <a:prstGeom prst="ellipse">
              <a:avLst/>
            </a:prstGeom>
            <a:gradFill rotWithShape="1">
              <a:gsLst>
                <a:gs pos="0">
                  <a:srgbClr val="FF6699">
                    <a:gamma/>
                    <a:shade val="54118"/>
                    <a:invGamma/>
                  </a:srgbClr>
                </a:gs>
                <a:gs pos="50000">
                  <a:srgbClr val="FF6699"/>
                </a:gs>
                <a:gs pos="100000">
                  <a:srgbClr val="FF6699">
                    <a:gamma/>
                    <a:shade val="54118"/>
                    <a:invGamma/>
                  </a:srgbClr>
                </a:gs>
              </a:gsLst>
              <a:lin ang="18900000" scaled="1"/>
            </a:gradFill>
            <a:ln w="38100" algn="ctr">
              <a:noFill/>
              <a:round/>
            </a:ln>
            <a:effectLst/>
          </p:spPr>
          <p:txBody>
            <a:bodyPr anchor="ctr">
              <a:spAutoFit/>
            </a:bodyPr>
            <a:lstStyle/>
            <a:p>
              <a:endParaRPr lang="zh-CN" altLang="en-US"/>
            </a:p>
          </p:txBody>
        </p:sp>
        <p:sp>
          <p:nvSpPr>
            <p:cNvPr id="154" name="Oval 36"/>
            <p:cNvSpPr>
              <a:spLocks noChangeArrowheads="1"/>
            </p:cNvSpPr>
            <p:nvPr/>
          </p:nvSpPr>
          <p:spPr bwMode="gray">
            <a:xfrm>
              <a:off x="912" y="1997"/>
              <a:ext cx="791" cy="299"/>
            </a:xfrm>
            <a:prstGeom prst="ellipse">
              <a:avLst/>
            </a:prstGeom>
            <a:gradFill rotWithShape="1">
              <a:gsLst>
                <a:gs pos="0">
                  <a:srgbClr val="FF6699">
                    <a:gamma/>
                    <a:shade val="63529"/>
                    <a:invGamma/>
                  </a:srgbClr>
                </a:gs>
                <a:gs pos="100000">
                  <a:srgbClr val="FF6699">
                    <a:alpha val="0"/>
                  </a:srgbClr>
                </a:gs>
              </a:gsLst>
              <a:lin ang="2700000" scaled="1"/>
            </a:gradFill>
            <a:ln w="38100" algn="ctr">
              <a:noFill/>
              <a:round/>
            </a:ln>
            <a:effectLst/>
          </p:spPr>
          <p:txBody>
            <a:bodyPr anchor="ctr">
              <a:spAutoFit/>
            </a:bodyPr>
            <a:lstStyle/>
            <a:p>
              <a:endParaRPr lang="zh-CN" altLang="en-US"/>
            </a:p>
          </p:txBody>
        </p:sp>
        <p:sp>
          <p:nvSpPr>
            <p:cNvPr id="155" name="Oval 37"/>
            <p:cNvSpPr>
              <a:spLocks noChangeArrowheads="1"/>
            </p:cNvSpPr>
            <p:nvPr/>
          </p:nvSpPr>
          <p:spPr bwMode="gray">
            <a:xfrm>
              <a:off x="966" y="2011"/>
              <a:ext cx="712" cy="299"/>
            </a:xfrm>
            <a:prstGeom prst="ellipse">
              <a:avLst/>
            </a:prstGeom>
            <a:solidFill>
              <a:srgbClr val="333333"/>
            </a:solidFill>
            <a:ln w="38100" algn="ctr">
              <a:noFill/>
              <a:round/>
            </a:ln>
            <a:effectLst/>
          </p:spPr>
          <p:txBody>
            <a:bodyPr anchor="ctr">
              <a:spAutoFit/>
            </a:bodyPr>
            <a:lstStyle/>
            <a:p>
              <a:endParaRPr lang="zh-CN" altLang="en-US"/>
            </a:p>
          </p:txBody>
        </p:sp>
        <p:sp>
          <p:nvSpPr>
            <p:cNvPr id="156" name="Oval 38"/>
            <p:cNvSpPr>
              <a:spLocks noChangeArrowheads="1"/>
            </p:cNvSpPr>
            <p:nvPr/>
          </p:nvSpPr>
          <p:spPr bwMode="gray">
            <a:xfrm>
              <a:off x="960" y="1776"/>
              <a:ext cx="689" cy="727"/>
            </a:xfrm>
            <a:prstGeom prst="ellipse">
              <a:avLst/>
            </a:prstGeom>
            <a:gradFill rotWithShape="1">
              <a:gsLst>
                <a:gs pos="0">
                  <a:srgbClr val="C0C0C0">
                    <a:gamma/>
                    <a:shade val="46275"/>
                    <a:invGamma/>
                  </a:srgbClr>
                </a:gs>
                <a:gs pos="100000">
                  <a:srgbClr val="C0C0C0"/>
                </a:gs>
              </a:gsLst>
              <a:lin ang="5400000" scaled="1"/>
            </a:gradFill>
            <a:ln w="9525" algn="ctr">
              <a:noFill/>
              <a:round/>
            </a:ln>
            <a:effectLst/>
          </p:spPr>
          <p:txBody>
            <a:bodyPr vert="eaVert" wrap="none" anchor="ctr"/>
            <a:lstStyle/>
            <a:p>
              <a:endParaRPr lang="zh-CN" altLang="en-US"/>
            </a:p>
          </p:txBody>
        </p:sp>
        <p:sp>
          <p:nvSpPr>
            <p:cNvPr id="157" name="Oval 39"/>
            <p:cNvSpPr>
              <a:spLocks noChangeArrowheads="1"/>
            </p:cNvSpPr>
            <p:nvPr/>
          </p:nvSpPr>
          <p:spPr bwMode="gray">
            <a:xfrm>
              <a:off x="986" y="1801"/>
              <a:ext cx="673" cy="709"/>
            </a:xfrm>
            <a:prstGeom prst="ellipse">
              <a:avLst/>
            </a:prstGeom>
            <a:gradFill rotWithShape="1">
              <a:gsLst>
                <a:gs pos="0">
                  <a:srgbClr val="C0C0C0">
                    <a:alpha val="0"/>
                  </a:srgbClr>
                </a:gs>
                <a:gs pos="100000">
                  <a:srgbClr val="C0C0C0">
                    <a:gamma/>
                    <a:tint val="34902"/>
                    <a:invGamma/>
                  </a:srgbClr>
                </a:gs>
              </a:gsLst>
              <a:lin ang="5400000" scaled="1"/>
            </a:gradFill>
            <a:ln w="9525" algn="ctr">
              <a:noFill/>
              <a:round/>
            </a:ln>
            <a:effectLst/>
          </p:spPr>
          <p:txBody>
            <a:bodyPr vert="eaVert" wrap="none" anchor="ctr"/>
            <a:lstStyle/>
            <a:p>
              <a:endParaRPr lang="zh-CN" altLang="en-US"/>
            </a:p>
          </p:txBody>
        </p:sp>
        <p:sp>
          <p:nvSpPr>
            <p:cNvPr id="158" name="Oval 40"/>
            <p:cNvSpPr>
              <a:spLocks noChangeArrowheads="1"/>
            </p:cNvSpPr>
            <p:nvPr/>
          </p:nvSpPr>
          <p:spPr bwMode="gray">
            <a:xfrm>
              <a:off x="994" y="1808"/>
              <a:ext cx="640" cy="663"/>
            </a:xfrm>
            <a:prstGeom prst="ellipse">
              <a:avLst/>
            </a:prstGeom>
            <a:gradFill rotWithShape="1">
              <a:gsLst>
                <a:gs pos="0">
                  <a:srgbClr val="C0C0C0">
                    <a:gamma/>
                    <a:shade val="79216"/>
                    <a:invGamma/>
                  </a:srgbClr>
                </a:gs>
                <a:gs pos="100000">
                  <a:srgbClr val="C0C0C0">
                    <a:alpha val="48000"/>
                  </a:srgbClr>
                </a:gs>
              </a:gsLst>
              <a:lin ang="5400000" scaled="1"/>
            </a:gradFill>
            <a:ln w="9525" algn="ctr">
              <a:noFill/>
              <a:round/>
            </a:ln>
            <a:effectLst/>
          </p:spPr>
          <p:txBody>
            <a:bodyPr vert="eaVert" wrap="none" anchor="ctr"/>
            <a:lstStyle/>
            <a:p>
              <a:endParaRPr lang="zh-CN" altLang="en-US"/>
            </a:p>
          </p:txBody>
        </p:sp>
        <p:sp>
          <p:nvSpPr>
            <p:cNvPr id="159" name="Oval 41"/>
            <p:cNvSpPr>
              <a:spLocks noChangeArrowheads="1"/>
            </p:cNvSpPr>
            <p:nvPr/>
          </p:nvSpPr>
          <p:spPr bwMode="gray">
            <a:xfrm>
              <a:off x="1031" y="1827"/>
              <a:ext cx="569" cy="538"/>
            </a:xfrm>
            <a:prstGeom prst="ellipse">
              <a:avLst/>
            </a:prstGeom>
            <a:gradFill rotWithShape="1">
              <a:gsLst>
                <a:gs pos="0">
                  <a:srgbClr val="C0C0C0">
                    <a:gamma/>
                    <a:tint val="0"/>
                    <a:invGamma/>
                  </a:srgbClr>
                </a:gs>
                <a:gs pos="100000">
                  <a:srgbClr val="C0C0C0">
                    <a:alpha val="38000"/>
                  </a:srgbClr>
                </a:gs>
              </a:gsLst>
              <a:lin ang="5400000" scaled="1"/>
            </a:gradFill>
            <a:ln w="9525" algn="ctr">
              <a:noFill/>
              <a:round/>
            </a:ln>
            <a:effectLst/>
          </p:spPr>
          <p:txBody>
            <a:bodyPr vert="eaVert" wrap="none" anchor="ctr"/>
            <a:lstStyle/>
            <a:p>
              <a:endParaRPr lang="zh-CN" altLang="en-US"/>
            </a:p>
          </p:txBody>
        </p:sp>
        <p:sp>
          <p:nvSpPr>
            <p:cNvPr id="160" name="Text Box 42"/>
            <p:cNvSpPr txBox="1">
              <a:spLocks noChangeArrowheads="1"/>
            </p:cNvSpPr>
            <p:nvPr/>
          </p:nvSpPr>
          <p:spPr bwMode="gray">
            <a:xfrm>
              <a:off x="1040" y="1841"/>
              <a:ext cx="783" cy="1657"/>
            </a:xfrm>
            <a:prstGeom prst="rect">
              <a:avLst/>
            </a:prstGeom>
            <a:noFill/>
            <a:ln w="9525" algn="ctr">
              <a:noFill/>
              <a:miter lim="800000"/>
            </a:ln>
            <a:effectLst/>
          </p:spPr>
          <p:txBody>
            <a:bodyPr wrap="square">
              <a:spAutoFit/>
            </a:bodyPr>
            <a:lstStyle/>
            <a:p>
              <a:pPr marL="183515" indent="-183515">
                <a:lnSpc>
                  <a:spcPct val="150000"/>
                </a:lnSpc>
              </a:pPr>
              <a:r>
                <a:rPr lang="zh-CN" altLang="en-US" sz="1400" b="1" dirty="0">
                  <a:latin typeface="微软雅黑" pitchFamily="34" charset="-122"/>
                  <a:ea typeface="微软雅黑" pitchFamily="34" charset="-122"/>
                </a:rPr>
                <a:t>入网设备剧增</a:t>
              </a:r>
              <a:endParaRPr lang="en-US" altLang="zh-CN" sz="1400" b="1" dirty="0">
                <a:latin typeface="微软雅黑" pitchFamily="34" charset="-122"/>
                <a:ea typeface="微软雅黑" pitchFamily="34" charset="-122"/>
              </a:endParaRPr>
            </a:p>
            <a:p>
              <a:pPr marL="183515" indent="-183515">
                <a:lnSpc>
                  <a:spcPct val="150000"/>
                </a:lnSpc>
              </a:pPr>
              <a:r>
                <a:rPr lang="zh-CN" altLang="en-US" sz="1400" b="1" dirty="0">
                  <a:latin typeface="微软雅黑" pitchFamily="34" charset="-122"/>
                  <a:ea typeface="微软雅黑" pitchFamily="34" charset="-122"/>
                </a:rPr>
                <a:t>攻击源剧增</a:t>
              </a:r>
              <a:endParaRPr lang="en-US" altLang="zh-CN" sz="1400" b="1" dirty="0">
                <a:latin typeface="微软雅黑" pitchFamily="34" charset="-122"/>
                <a:ea typeface="微软雅黑" pitchFamily="34" charset="-122"/>
              </a:endParaRPr>
            </a:p>
            <a:p>
              <a:pPr marL="183515" indent="-183515">
                <a:lnSpc>
                  <a:spcPct val="150000"/>
                </a:lnSpc>
              </a:pPr>
              <a:r>
                <a:rPr lang="zh-CN" altLang="en-US" sz="1400" b="1" dirty="0">
                  <a:latin typeface="微软雅黑" pitchFamily="34" charset="-122"/>
                  <a:ea typeface="微软雅黑" pitchFamily="34" charset="-122"/>
                </a:rPr>
                <a:t>攻击目标剧增</a:t>
              </a:r>
              <a:endParaRPr lang="en-US" altLang="zh-CN" sz="1400" b="1" dirty="0">
                <a:latin typeface="微软雅黑" pitchFamily="34" charset="-122"/>
                <a:ea typeface="微软雅黑" pitchFamily="34" charset="-122"/>
              </a:endParaRPr>
            </a:p>
          </p:txBody>
        </p:sp>
      </p:grpSp>
      <p:grpSp>
        <p:nvGrpSpPr>
          <p:cNvPr id="161" name="Group 43"/>
          <p:cNvGrpSpPr/>
          <p:nvPr/>
        </p:nvGrpSpPr>
        <p:grpSpPr bwMode="auto">
          <a:xfrm>
            <a:off x="1907705" y="1496028"/>
            <a:ext cx="1420070" cy="1723793"/>
            <a:chOff x="884" y="2628"/>
            <a:chExt cx="806" cy="653"/>
          </a:xfrm>
        </p:grpSpPr>
        <p:sp>
          <p:nvSpPr>
            <p:cNvPr id="162" name="Oval 44"/>
            <p:cNvSpPr>
              <a:spLocks noChangeArrowheads="1"/>
            </p:cNvSpPr>
            <p:nvPr/>
          </p:nvSpPr>
          <p:spPr bwMode="gray">
            <a:xfrm>
              <a:off x="884" y="2820"/>
              <a:ext cx="250" cy="268"/>
            </a:xfrm>
            <a:prstGeom prst="ellipse">
              <a:avLst/>
            </a:prstGeom>
            <a:gradFill rotWithShape="1">
              <a:gsLst>
                <a:gs pos="0">
                  <a:srgbClr val="00CC66">
                    <a:gamma/>
                    <a:tint val="0"/>
                    <a:invGamma/>
                  </a:srgbClr>
                </a:gs>
                <a:gs pos="50000">
                  <a:srgbClr val="00CC66"/>
                </a:gs>
                <a:gs pos="100000">
                  <a:srgbClr val="00CC66">
                    <a:gamma/>
                    <a:tint val="0"/>
                    <a:invGamma/>
                  </a:srgbClr>
                </a:gs>
              </a:gsLst>
              <a:lin ang="2700000" scaled="1"/>
            </a:gradFill>
            <a:ln w="38100" algn="ctr">
              <a:noFill/>
              <a:round/>
            </a:ln>
            <a:effectLst/>
          </p:spPr>
          <p:txBody>
            <a:bodyPr wrap="none" anchor="ctr">
              <a:spAutoFit/>
            </a:bodyPr>
            <a:lstStyle/>
            <a:p>
              <a:endParaRPr lang="zh-CN" altLang="en-US"/>
            </a:p>
          </p:txBody>
        </p:sp>
        <p:sp>
          <p:nvSpPr>
            <p:cNvPr id="163" name="Oval 45"/>
            <p:cNvSpPr>
              <a:spLocks noChangeArrowheads="1"/>
            </p:cNvSpPr>
            <p:nvPr/>
          </p:nvSpPr>
          <p:spPr bwMode="gray">
            <a:xfrm>
              <a:off x="884" y="2820"/>
              <a:ext cx="250" cy="268"/>
            </a:xfrm>
            <a:prstGeom prst="ellipse">
              <a:avLst/>
            </a:prstGeom>
            <a:gradFill rotWithShape="1">
              <a:gsLst>
                <a:gs pos="0">
                  <a:srgbClr val="00CC66">
                    <a:alpha val="32001"/>
                  </a:srgbClr>
                </a:gs>
                <a:gs pos="100000">
                  <a:srgbClr val="00CC66">
                    <a:gamma/>
                    <a:shade val="0"/>
                    <a:invGamma/>
                    <a:alpha val="89999"/>
                  </a:srgbClr>
                </a:gs>
              </a:gsLst>
              <a:lin ang="2700000" scaled="1"/>
            </a:gradFill>
            <a:ln w="38100" algn="ctr">
              <a:noFill/>
              <a:round/>
            </a:ln>
            <a:effectLst/>
          </p:spPr>
          <p:txBody>
            <a:bodyPr wrap="none" anchor="ctr">
              <a:spAutoFit/>
            </a:bodyPr>
            <a:lstStyle/>
            <a:p>
              <a:endParaRPr lang="zh-CN" altLang="en-US"/>
            </a:p>
          </p:txBody>
        </p:sp>
        <p:sp>
          <p:nvSpPr>
            <p:cNvPr id="164" name="Oval 46"/>
            <p:cNvSpPr>
              <a:spLocks noChangeArrowheads="1"/>
            </p:cNvSpPr>
            <p:nvPr/>
          </p:nvSpPr>
          <p:spPr bwMode="gray">
            <a:xfrm>
              <a:off x="940" y="2820"/>
              <a:ext cx="750" cy="268"/>
            </a:xfrm>
            <a:prstGeom prst="ellipse">
              <a:avLst/>
            </a:prstGeom>
            <a:gradFill rotWithShape="1">
              <a:gsLst>
                <a:gs pos="0">
                  <a:srgbClr val="00CC66">
                    <a:gamma/>
                    <a:shade val="54118"/>
                    <a:invGamma/>
                  </a:srgbClr>
                </a:gs>
                <a:gs pos="50000">
                  <a:srgbClr val="00CC66"/>
                </a:gs>
                <a:gs pos="100000">
                  <a:srgbClr val="00CC66">
                    <a:gamma/>
                    <a:shade val="54118"/>
                    <a:invGamma/>
                  </a:srgbClr>
                </a:gs>
              </a:gsLst>
              <a:lin ang="18900000" scaled="1"/>
            </a:gradFill>
            <a:ln w="38100" algn="ctr">
              <a:noFill/>
              <a:round/>
            </a:ln>
            <a:effectLst/>
          </p:spPr>
          <p:txBody>
            <a:bodyPr anchor="ctr">
              <a:spAutoFit/>
            </a:bodyPr>
            <a:lstStyle/>
            <a:p>
              <a:endParaRPr lang="zh-CN" altLang="en-US"/>
            </a:p>
          </p:txBody>
        </p:sp>
        <p:sp>
          <p:nvSpPr>
            <p:cNvPr id="165" name="Oval 47"/>
            <p:cNvSpPr>
              <a:spLocks noChangeArrowheads="1"/>
            </p:cNvSpPr>
            <p:nvPr/>
          </p:nvSpPr>
          <p:spPr bwMode="gray">
            <a:xfrm>
              <a:off x="941" y="2820"/>
              <a:ext cx="749" cy="268"/>
            </a:xfrm>
            <a:prstGeom prst="ellipse">
              <a:avLst/>
            </a:prstGeom>
            <a:gradFill rotWithShape="1">
              <a:gsLst>
                <a:gs pos="0">
                  <a:srgbClr val="00CC66">
                    <a:gamma/>
                    <a:shade val="63529"/>
                    <a:invGamma/>
                  </a:srgbClr>
                </a:gs>
                <a:gs pos="100000">
                  <a:srgbClr val="00CC66">
                    <a:alpha val="0"/>
                  </a:srgbClr>
                </a:gs>
              </a:gsLst>
              <a:lin ang="2700000" scaled="1"/>
            </a:gradFill>
            <a:ln w="38100" algn="ctr">
              <a:noFill/>
              <a:round/>
            </a:ln>
            <a:effectLst/>
          </p:spPr>
          <p:txBody>
            <a:bodyPr anchor="ctr">
              <a:spAutoFit/>
            </a:bodyPr>
            <a:lstStyle/>
            <a:p>
              <a:endParaRPr lang="zh-CN" altLang="en-US"/>
            </a:p>
          </p:txBody>
        </p:sp>
        <p:sp>
          <p:nvSpPr>
            <p:cNvPr id="166" name="Oval 48"/>
            <p:cNvSpPr>
              <a:spLocks noChangeArrowheads="1"/>
            </p:cNvSpPr>
            <p:nvPr/>
          </p:nvSpPr>
          <p:spPr bwMode="gray">
            <a:xfrm>
              <a:off x="981" y="2820"/>
              <a:ext cx="674" cy="268"/>
            </a:xfrm>
            <a:prstGeom prst="ellipse">
              <a:avLst/>
            </a:prstGeom>
            <a:solidFill>
              <a:srgbClr val="333333"/>
            </a:solidFill>
            <a:ln w="38100" algn="ctr">
              <a:noFill/>
              <a:round/>
            </a:ln>
            <a:effectLst/>
          </p:spPr>
          <p:txBody>
            <a:bodyPr anchor="ctr">
              <a:spAutoFit/>
            </a:bodyPr>
            <a:lstStyle/>
            <a:p>
              <a:endParaRPr lang="zh-CN" altLang="en-US"/>
            </a:p>
          </p:txBody>
        </p:sp>
        <p:sp>
          <p:nvSpPr>
            <p:cNvPr id="167" name="Oval 49"/>
            <p:cNvSpPr>
              <a:spLocks noChangeArrowheads="1"/>
            </p:cNvSpPr>
            <p:nvPr/>
          </p:nvSpPr>
          <p:spPr bwMode="gray">
            <a:xfrm>
              <a:off x="992" y="2628"/>
              <a:ext cx="653" cy="653"/>
            </a:xfrm>
            <a:prstGeom prst="ellipse">
              <a:avLst/>
            </a:prstGeom>
            <a:gradFill rotWithShape="1">
              <a:gsLst>
                <a:gs pos="0">
                  <a:srgbClr val="C0C0C0">
                    <a:gamma/>
                    <a:shade val="46275"/>
                    <a:invGamma/>
                  </a:srgbClr>
                </a:gs>
                <a:gs pos="100000">
                  <a:srgbClr val="C0C0C0"/>
                </a:gs>
              </a:gsLst>
              <a:lin ang="5400000" scaled="1"/>
            </a:gradFill>
            <a:ln w="9525" algn="ctr">
              <a:noFill/>
              <a:round/>
            </a:ln>
            <a:effectLst/>
          </p:spPr>
          <p:txBody>
            <a:bodyPr vert="eaVert" wrap="none" anchor="ctr"/>
            <a:lstStyle/>
            <a:p>
              <a:endParaRPr lang="zh-CN" altLang="en-US"/>
            </a:p>
          </p:txBody>
        </p:sp>
        <p:sp>
          <p:nvSpPr>
            <p:cNvPr id="168" name="Oval 50"/>
            <p:cNvSpPr>
              <a:spLocks noChangeArrowheads="1"/>
            </p:cNvSpPr>
            <p:nvPr/>
          </p:nvSpPr>
          <p:spPr bwMode="gray">
            <a:xfrm>
              <a:off x="1000" y="2632"/>
              <a:ext cx="637" cy="636"/>
            </a:xfrm>
            <a:prstGeom prst="ellipse">
              <a:avLst/>
            </a:prstGeom>
            <a:gradFill rotWithShape="1">
              <a:gsLst>
                <a:gs pos="0">
                  <a:srgbClr val="C0C0C0">
                    <a:alpha val="0"/>
                  </a:srgbClr>
                </a:gs>
                <a:gs pos="100000">
                  <a:srgbClr val="C0C0C0">
                    <a:gamma/>
                    <a:tint val="34902"/>
                    <a:invGamma/>
                  </a:srgbClr>
                </a:gs>
              </a:gsLst>
              <a:lin ang="5400000" scaled="1"/>
            </a:gradFill>
            <a:ln w="9525" algn="ctr">
              <a:noFill/>
              <a:round/>
            </a:ln>
            <a:effectLst/>
          </p:spPr>
          <p:txBody>
            <a:bodyPr vert="eaVert" wrap="none" anchor="ctr"/>
            <a:lstStyle/>
            <a:p>
              <a:endParaRPr lang="zh-CN" altLang="en-US"/>
            </a:p>
          </p:txBody>
        </p:sp>
        <p:sp>
          <p:nvSpPr>
            <p:cNvPr id="169" name="Oval 51"/>
            <p:cNvSpPr>
              <a:spLocks noChangeArrowheads="1"/>
            </p:cNvSpPr>
            <p:nvPr/>
          </p:nvSpPr>
          <p:spPr bwMode="gray">
            <a:xfrm>
              <a:off x="1007" y="2638"/>
              <a:ext cx="606" cy="595"/>
            </a:xfrm>
            <a:prstGeom prst="ellipse">
              <a:avLst/>
            </a:prstGeom>
            <a:gradFill rotWithShape="1">
              <a:gsLst>
                <a:gs pos="0">
                  <a:srgbClr val="C0C0C0">
                    <a:gamma/>
                    <a:shade val="79216"/>
                    <a:invGamma/>
                  </a:srgbClr>
                </a:gs>
                <a:gs pos="100000">
                  <a:srgbClr val="C0C0C0">
                    <a:alpha val="48000"/>
                  </a:srgbClr>
                </a:gs>
              </a:gsLst>
              <a:lin ang="5400000" scaled="1"/>
            </a:gradFill>
            <a:ln w="9525" algn="ctr">
              <a:noFill/>
              <a:round/>
            </a:ln>
            <a:effectLst/>
          </p:spPr>
          <p:txBody>
            <a:bodyPr vert="eaVert" wrap="none" anchor="ctr"/>
            <a:lstStyle/>
            <a:p>
              <a:endParaRPr lang="zh-CN" altLang="en-US"/>
            </a:p>
          </p:txBody>
        </p:sp>
        <p:sp>
          <p:nvSpPr>
            <p:cNvPr id="170" name="Oval 52"/>
            <p:cNvSpPr>
              <a:spLocks noChangeArrowheads="1"/>
            </p:cNvSpPr>
            <p:nvPr/>
          </p:nvSpPr>
          <p:spPr bwMode="gray">
            <a:xfrm>
              <a:off x="1042" y="2655"/>
              <a:ext cx="539" cy="483"/>
            </a:xfrm>
            <a:prstGeom prst="ellipse">
              <a:avLst/>
            </a:prstGeom>
            <a:gradFill rotWithShape="1">
              <a:gsLst>
                <a:gs pos="0">
                  <a:srgbClr val="C0C0C0">
                    <a:gamma/>
                    <a:tint val="0"/>
                    <a:invGamma/>
                  </a:srgbClr>
                </a:gs>
                <a:gs pos="100000">
                  <a:srgbClr val="C0C0C0">
                    <a:alpha val="38000"/>
                  </a:srgbClr>
                </a:gs>
              </a:gsLst>
              <a:lin ang="5400000" scaled="1"/>
            </a:gradFill>
            <a:ln w="9525" algn="ctr">
              <a:noFill/>
              <a:round/>
            </a:ln>
            <a:effectLst/>
          </p:spPr>
          <p:txBody>
            <a:bodyPr vert="eaVert" wrap="none" anchor="ctr"/>
            <a:lstStyle/>
            <a:p>
              <a:endParaRPr lang="zh-CN" altLang="en-US"/>
            </a:p>
          </p:txBody>
        </p:sp>
      </p:grpSp>
      <p:sp>
        <p:nvSpPr>
          <p:cNvPr id="171" name="Text Box 53"/>
          <p:cNvSpPr txBox="1">
            <a:spLocks noChangeArrowheads="1"/>
          </p:cNvSpPr>
          <p:nvPr/>
        </p:nvSpPr>
        <p:spPr bwMode="gray">
          <a:xfrm>
            <a:off x="2395214" y="1771973"/>
            <a:ext cx="687291" cy="835451"/>
          </a:xfrm>
          <a:prstGeom prst="rect">
            <a:avLst/>
          </a:prstGeom>
          <a:noFill/>
          <a:ln w="9525" algn="ctr">
            <a:noFill/>
            <a:miter lim="800000"/>
          </a:ln>
          <a:effectLst/>
        </p:spPr>
        <p:txBody>
          <a:bodyPr wrap="square" lIns="36731" tIns="18366" rIns="36731" bIns="18366">
            <a:spAutoFit/>
          </a:bodyPr>
          <a:lstStyle/>
          <a:p>
            <a:pPr marL="183515" indent="-183515">
              <a:lnSpc>
                <a:spcPct val="150000"/>
              </a:lnSpc>
            </a:pPr>
            <a:r>
              <a:rPr lang="zh-CN" altLang="en-US" sz="1200" b="1" dirty="0">
                <a:latin typeface="微软雅黑" pitchFamily="34" charset="-122"/>
                <a:ea typeface="微软雅黑" pitchFamily="34" charset="-122"/>
              </a:rPr>
              <a:t>万物智能</a:t>
            </a:r>
            <a:r>
              <a:rPr lang="en-US" altLang="zh-CN" sz="1200" b="1" dirty="0">
                <a:latin typeface="微软雅黑" pitchFamily="34" charset="-122"/>
                <a:ea typeface="微软雅黑" pitchFamily="34" charset="-122"/>
              </a:rPr>
              <a:t>,</a:t>
            </a:r>
          </a:p>
          <a:p>
            <a:pPr marL="183515" indent="-183515">
              <a:lnSpc>
                <a:spcPct val="150000"/>
              </a:lnSpc>
            </a:pPr>
            <a:r>
              <a:rPr lang="zh-CN" altLang="en-US" sz="1200" b="1" dirty="0">
                <a:latin typeface="微软雅黑" pitchFamily="34" charset="-122"/>
                <a:ea typeface="微软雅黑" pitchFamily="34" charset="-122"/>
              </a:rPr>
              <a:t>自然可以</a:t>
            </a:r>
            <a:endParaRPr lang="en-US" altLang="zh-CN" sz="1200" b="1" dirty="0">
              <a:latin typeface="微软雅黑" pitchFamily="34" charset="-122"/>
              <a:ea typeface="微软雅黑" pitchFamily="34" charset="-122"/>
            </a:endParaRPr>
          </a:p>
          <a:p>
            <a:pPr marL="183515" indent="-183515">
              <a:lnSpc>
                <a:spcPct val="150000"/>
              </a:lnSpc>
            </a:pPr>
            <a:r>
              <a:rPr lang="zh-CN" altLang="en-US" sz="1200" b="1" dirty="0">
                <a:latin typeface="微软雅黑" pitchFamily="34" charset="-122"/>
                <a:ea typeface="微软雅黑" pitchFamily="34" charset="-122"/>
              </a:rPr>
              <a:t>用于攻击</a:t>
            </a:r>
            <a:endParaRPr lang="en-US" altLang="zh-CN" sz="1200" b="1" dirty="0">
              <a:latin typeface="微软雅黑" pitchFamily="34" charset="-122"/>
              <a:ea typeface="微软雅黑" pitchFamily="34" charset="-122"/>
            </a:endParaRPr>
          </a:p>
        </p:txBody>
      </p:sp>
      <p:grpSp>
        <p:nvGrpSpPr>
          <p:cNvPr id="172" name="Group 54"/>
          <p:cNvGrpSpPr/>
          <p:nvPr/>
        </p:nvGrpSpPr>
        <p:grpSpPr bwMode="auto">
          <a:xfrm>
            <a:off x="1547664" y="3747088"/>
            <a:ext cx="3131640" cy="1095987"/>
            <a:chOff x="1685" y="3239"/>
            <a:chExt cx="1054" cy="688"/>
          </a:xfrm>
        </p:grpSpPr>
        <p:grpSp>
          <p:nvGrpSpPr>
            <p:cNvPr id="173" name="Group 55"/>
            <p:cNvGrpSpPr/>
            <p:nvPr/>
          </p:nvGrpSpPr>
          <p:grpSpPr bwMode="auto">
            <a:xfrm>
              <a:off x="1685" y="3239"/>
              <a:ext cx="844" cy="688"/>
              <a:chOff x="2832" y="1842"/>
              <a:chExt cx="844" cy="688"/>
            </a:xfrm>
          </p:grpSpPr>
          <p:sp>
            <p:nvSpPr>
              <p:cNvPr id="175" name="Oval 56"/>
              <p:cNvSpPr>
                <a:spLocks noChangeArrowheads="1"/>
              </p:cNvSpPr>
              <p:nvPr/>
            </p:nvSpPr>
            <p:spPr bwMode="gray">
              <a:xfrm>
                <a:off x="2832" y="2032"/>
                <a:ext cx="264" cy="299"/>
              </a:xfrm>
              <a:prstGeom prst="ellipse">
                <a:avLst/>
              </a:prstGeom>
              <a:gradFill rotWithShape="1">
                <a:gsLst>
                  <a:gs pos="0">
                    <a:srgbClr val="3965E1">
                      <a:gamma/>
                      <a:tint val="0"/>
                      <a:invGamma/>
                    </a:srgbClr>
                  </a:gs>
                  <a:gs pos="50000">
                    <a:srgbClr val="3965E1"/>
                  </a:gs>
                  <a:gs pos="100000">
                    <a:srgbClr val="3965E1">
                      <a:gamma/>
                      <a:tint val="0"/>
                      <a:invGamma/>
                    </a:srgbClr>
                  </a:gs>
                </a:gsLst>
                <a:lin ang="2700000" scaled="1"/>
              </a:gradFill>
              <a:ln w="38100" algn="ctr">
                <a:noFill/>
                <a:round/>
              </a:ln>
              <a:effectLst/>
            </p:spPr>
            <p:txBody>
              <a:bodyPr wrap="none" anchor="ctr">
                <a:spAutoFit/>
              </a:bodyPr>
              <a:lstStyle/>
              <a:p>
                <a:endParaRPr lang="zh-CN" altLang="en-US"/>
              </a:p>
            </p:txBody>
          </p:sp>
          <p:sp>
            <p:nvSpPr>
              <p:cNvPr id="176" name="Oval 57"/>
              <p:cNvSpPr>
                <a:spLocks noChangeArrowheads="1"/>
              </p:cNvSpPr>
              <p:nvPr/>
            </p:nvSpPr>
            <p:spPr bwMode="gray">
              <a:xfrm>
                <a:off x="2832" y="2032"/>
                <a:ext cx="264" cy="299"/>
              </a:xfrm>
              <a:prstGeom prst="ellipse">
                <a:avLst/>
              </a:prstGeom>
              <a:gradFill rotWithShape="1">
                <a:gsLst>
                  <a:gs pos="0">
                    <a:srgbClr val="3965E1">
                      <a:alpha val="32001"/>
                    </a:srgbClr>
                  </a:gs>
                  <a:gs pos="100000">
                    <a:srgbClr val="3965E1">
                      <a:gamma/>
                      <a:shade val="0"/>
                      <a:invGamma/>
                      <a:alpha val="89999"/>
                    </a:srgbClr>
                  </a:gs>
                </a:gsLst>
                <a:lin ang="2700000" scaled="1"/>
              </a:gradFill>
              <a:ln w="38100" algn="ctr">
                <a:noFill/>
                <a:round/>
              </a:ln>
              <a:effectLst/>
            </p:spPr>
            <p:txBody>
              <a:bodyPr wrap="none" anchor="ctr">
                <a:spAutoFit/>
              </a:bodyPr>
              <a:lstStyle/>
              <a:p>
                <a:endParaRPr lang="zh-CN" altLang="en-US"/>
              </a:p>
            </p:txBody>
          </p:sp>
          <p:sp>
            <p:nvSpPr>
              <p:cNvPr id="177" name="Oval 58"/>
              <p:cNvSpPr>
                <a:spLocks noChangeArrowheads="1"/>
              </p:cNvSpPr>
              <p:nvPr/>
            </p:nvSpPr>
            <p:spPr bwMode="gray">
              <a:xfrm>
                <a:off x="2889" y="2033"/>
                <a:ext cx="787" cy="299"/>
              </a:xfrm>
              <a:prstGeom prst="ellipse">
                <a:avLst/>
              </a:prstGeom>
              <a:gradFill rotWithShape="1">
                <a:gsLst>
                  <a:gs pos="0">
                    <a:srgbClr val="3965E1">
                      <a:gamma/>
                      <a:shade val="54118"/>
                      <a:invGamma/>
                    </a:srgbClr>
                  </a:gs>
                  <a:gs pos="50000">
                    <a:srgbClr val="3965E1"/>
                  </a:gs>
                  <a:gs pos="100000">
                    <a:srgbClr val="3965E1">
                      <a:gamma/>
                      <a:shade val="54118"/>
                      <a:invGamma/>
                    </a:srgbClr>
                  </a:gs>
                </a:gsLst>
                <a:lin ang="18900000" scaled="1"/>
              </a:gradFill>
              <a:ln w="38100" algn="ctr">
                <a:noFill/>
                <a:round/>
              </a:ln>
              <a:effectLst/>
            </p:spPr>
            <p:txBody>
              <a:bodyPr anchor="ctr">
                <a:spAutoFit/>
              </a:bodyPr>
              <a:lstStyle/>
              <a:p>
                <a:endParaRPr lang="zh-CN" altLang="en-US"/>
              </a:p>
            </p:txBody>
          </p:sp>
          <p:sp>
            <p:nvSpPr>
              <p:cNvPr id="178" name="Oval 59"/>
              <p:cNvSpPr>
                <a:spLocks noChangeArrowheads="1"/>
              </p:cNvSpPr>
              <p:nvPr/>
            </p:nvSpPr>
            <p:spPr bwMode="gray">
              <a:xfrm>
                <a:off x="2889" y="2039"/>
                <a:ext cx="787" cy="299"/>
              </a:xfrm>
              <a:prstGeom prst="ellipse">
                <a:avLst/>
              </a:prstGeom>
              <a:gradFill rotWithShape="1">
                <a:gsLst>
                  <a:gs pos="0">
                    <a:srgbClr val="3965E1">
                      <a:gamma/>
                      <a:shade val="66667"/>
                      <a:invGamma/>
                    </a:srgbClr>
                  </a:gs>
                  <a:gs pos="100000">
                    <a:srgbClr val="3965E1">
                      <a:alpha val="0"/>
                    </a:srgbClr>
                  </a:gs>
                </a:gsLst>
                <a:lin ang="2700000" scaled="1"/>
              </a:gradFill>
              <a:ln w="38100" algn="ctr">
                <a:noFill/>
                <a:round/>
              </a:ln>
              <a:effectLst/>
            </p:spPr>
            <p:txBody>
              <a:bodyPr anchor="ctr">
                <a:spAutoFit/>
              </a:bodyPr>
              <a:lstStyle/>
              <a:p>
                <a:endParaRPr lang="zh-CN" altLang="en-US"/>
              </a:p>
            </p:txBody>
          </p:sp>
          <p:sp>
            <p:nvSpPr>
              <p:cNvPr id="179" name="Oval 60"/>
              <p:cNvSpPr>
                <a:spLocks noChangeArrowheads="1"/>
              </p:cNvSpPr>
              <p:nvPr/>
            </p:nvSpPr>
            <p:spPr bwMode="gray">
              <a:xfrm>
                <a:off x="2928" y="2038"/>
                <a:ext cx="709" cy="299"/>
              </a:xfrm>
              <a:prstGeom prst="ellipse">
                <a:avLst/>
              </a:prstGeom>
              <a:gradFill rotWithShape="1">
                <a:gsLst>
                  <a:gs pos="0">
                    <a:srgbClr val="3965E1"/>
                  </a:gs>
                  <a:gs pos="100000">
                    <a:srgbClr val="3965E1">
                      <a:gamma/>
                      <a:shade val="5882"/>
                      <a:invGamma/>
                    </a:srgbClr>
                  </a:gs>
                </a:gsLst>
                <a:lin ang="5400000" scaled="1"/>
              </a:gradFill>
              <a:ln w="38100" algn="ctr">
                <a:noFill/>
                <a:round/>
              </a:ln>
              <a:effectLst/>
            </p:spPr>
            <p:txBody>
              <a:bodyPr anchor="ctr">
                <a:spAutoFit/>
              </a:bodyPr>
              <a:lstStyle/>
              <a:p>
                <a:endParaRPr lang="zh-CN" altLang="en-US"/>
              </a:p>
            </p:txBody>
          </p:sp>
          <p:grpSp>
            <p:nvGrpSpPr>
              <p:cNvPr id="180" name="Group 61"/>
              <p:cNvGrpSpPr/>
              <p:nvPr/>
            </p:nvGrpSpPr>
            <p:grpSpPr bwMode="auto">
              <a:xfrm>
                <a:off x="2946" y="1842"/>
                <a:ext cx="687" cy="688"/>
                <a:chOff x="4166" y="1706"/>
                <a:chExt cx="1252" cy="1252"/>
              </a:xfrm>
            </p:grpSpPr>
            <p:sp>
              <p:nvSpPr>
                <p:cNvPr id="181" name="Oval 62"/>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ln>
                <a:effectLst/>
              </p:spPr>
              <p:txBody>
                <a:bodyPr vert="eaVert" wrap="none" anchor="ctr"/>
                <a:lstStyle/>
                <a:p>
                  <a:endParaRPr lang="zh-CN" altLang="en-US"/>
                </a:p>
              </p:txBody>
            </p:sp>
            <p:sp>
              <p:nvSpPr>
                <p:cNvPr id="182" name="Oval 63"/>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ln>
                <a:effectLst/>
              </p:spPr>
              <p:txBody>
                <a:bodyPr vert="eaVert" wrap="none" anchor="ctr"/>
                <a:lstStyle/>
                <a:p>
                  <a:endParaRPr lang="zh-CN" altLang="en-US"/>
                </a:p>
              </p:txBody>
            </p:sp>
            <p:sp>
              <p:nvSpPr>
                <p:cNvPr id="183" name="Oval 64"/>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ln>
                <a:effectLst/>
              </p:spPr>
              <p:txBody>
                <a:bodyPr vert="eaVert" wrap="none" anchor="ctr"/>
                <a:lstStyle/>
                <a:p>
                  <a:endParaRPr lang="zh-CN" altLang="en-US"/>
                </a:p>
              </p:txBody>
            </p:sp>
            <p:sp>
              <p:nvSpPr>
                <p:cNvPr id="184" name="Oval 65"/>
                <p:cNvSpPr>
                  <a:spLocks noChangeArrowheads="1"/>
                </p:cNvSpPr>
                <p:nvPr/>
              </p:nvSpPr>
              <p:spPr bwMode="gray">
                <a:xfrm>
                  <a:off x="4261"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ln>
                <a:effectLst/>
              </p:spPr>
              <p:txBody>
                <a:bodyPr vert="eaVert" wrap="none" anchor="ctr"/>
                <a:lstStyle/>
                <a:p>
                  <a:endParaRPr lang="zh-CN" altLang="en-US"/>
                </a:p>
              </p:txBody>
            </p:sp>
          </p:grpSp>
        </p:grpSp>
        <p:sp>
          <p:nvSpPr>
            <p:cNvPr id="174" name="Text Box 66"/>
            <p:cNvSpPr txBox="1">
              <a:spLocks noChangeArrowheads="1"/>
            </p:cNvSpPr>
            <p:nvPr/>
          </p:nvSpPr>
          <p:spPr bwMode="gray">
            <a:xfrm>
              <a:off x="1961" y="3256"/>
              <a:ext cx="778" cy="667"/>
            </a:xfrm>
            <a:prstGeom prst="rect">
              <a:avLst/>
            </a:prstGeom>
            <a:noFill/>
            <a:ln w="9525" algn="ctr">
              <a:noFill/>
              <a:miter lim="800000"/>
            </a:ln>
            <a:effectLst/>
          </p:spPr>
          <p:txBody>
            <a:bodyPr wrap="square">
              <a:spAutoFit/>
            </a:bodyPr>
            <a:lstStyle/>
            <a:p>
              <a:pPr marL="183515" indent="-183515">
                <a:lnSpc>
                  <a:spcPct val="150000"/>
                </a:lnSpc>
              </a:pPr>
              <a:r>
                <a:rPr lang="zh-CN" altLang="en-US" sz="1400" b="1" dirty="0">
                  <a:latin typeface="微软雅黑" pitchFamily="34" charset="-122"/>
                  <a:ea typeface="微软雅黑" pitchFamily="34" charset="-122"/>
                </a:rPr>
                <a:t>万物互联</a:t>
              </a:r>
              <a:endParaRPr lang="en-US" altLang="zh-CN" sz="1400" b="1" dirty="0">
                <a:latin typeface="微软雅黑" pitchFamily="34" charset="-122"/>
                <a:ea typeface="微软雅黑" pitchFamily="34" charset="-122"/>
              </a:endParaRPr>
            </a:p>
            <a:p>
              <a:pPr marL="183515" indent="-183515">
                <a:lnSpc>
                  <a:spcPct val="150000"/>
                </a:lnSpc>
              </a:pPr>
              <a:r>
                <a:rPr lang="zh-CN" altLang="en-US" sz="1400" b="1" dirty="0">
                  <a:latin typeface="微软雅黑" pitchFamily="34" charset="-122"/>
                  <a:ea typeface="微软雅黑" pitchFamily="34" charset="-122"/>
                </a:rPr>
                <a:t>攻与被攻</a:t>
              </a:r>
              <a:endParaRPr lang="en-US" altLang="zh-CN" sz="1400" b="1" dirty="0">
                <a:latin typeface="微软雅黑" pitchFamily="34" charset="-122"/>
                <a:ea typeface="微软雅黑" pitchFamily="34" charset="-122"/>
              </a:endParaRPr>
            </a:p>
            <a:p>
              <a:pPr marL="183515" indent="-183515">
                <a:lnSpc>
                  <a:spcPct val="150000"/>
                </a:lnSpc>
              </a:pPr>
              <a:r>
                <a:rPr lang="zh-CN" altLang="en-US" sz="1400" b="1" dirty="0">
                  <a:latin typeface="微软雅黑" pitchFamily="34" charset="-122"/>
                  <a:ea typeface="微软雅黑" pitchFamily="34" charset="-122"/>
                </a:rPr>
                <a:t>均成可能</a:t>
              </a:r>
              <a:endParaRPr lang="en-US" altLang="zh-CN" sz="1400" b="1" dirty="0">
                <a:latin typeface="微软雅黑" pitchFamily="34" charset="-122"/>
                <a:ea typeface="微软雅黑" pitchFamily="34" charset="-122"/>
              </a:endParaRPr>
            </a:p>
          </p:txBody>
        </p:sp>
      </p:grpSp>
      <p:pic>
        <p:nvPicPr>
          <p:cNvPr id="1026" name="Picture 2"/>
          <p:cNvPicPr>
            <a:picLocks noChangeAspect="1" noChangeArrowheads="1"/>
          </p:cNvPicPr>
          <p:nvPr/>
        </p:nvPicPr>
        <p:blipFill>
          <a:blip r:embed="rId2"/>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a:spLocks noGrp="1"/>
          </p:cNvSpPr>
          <p:nvPr>
            <p:ph type="title"/>
          </p:nvPr>
        </p:nvSpPr>
        <p:spPr>
          <a:xfrm>
            <a:off x="421860" y="1899723"/>
            <a:ext cx="5829300" cy="589364"/>
          </a:xfrm>
        </p:spPr>
        <p:txBody>
          <a:bodyPr>
            <a:normAutofit/>
          </a:bodyPr>
          <a:lstStyle/>
          <a:p>
            <a:r>
              <a:rPr lang="zh-CN" altLang="en-US" dirty="0">
                <a:solidFill>
                  <a:schemeClr val="accent2">
                    <a:lumMod val="60000"/>
                    <a:lumOff val="40000"/>
                  </a:schemeClr>
                </a:solidFill>
                <a:effectLst/>
                <a:latin typeface="微软雅黑" pitchFamily="34" charset="-122"/>
                <a:ea typeface="微软雅黑" pitchFamily="34" charset="-122"/>
              </a:rPr>
              <a:t>绵延不绝的十大痛点</a:t>
            </a:r>
          </a:p>
        </p:txBody>
      </p:sp>
      <p:pic>
        <p:nvPicPr>
          <p:cNvPr id="7" name="Picture 5" descr="C:\Users\lenovo\Desktop\3.jpg"/>
          <p:cNvPicPr>
            <a:picLocks noChangeAspect="1" noChangeArrowheads="1"/>
          </p:cNvPicPr>
          <p:nvPr/>
        </p:nvPicPr>
        <p:blipFill>
          <a:blip r:embed="rId3" cstate="print"/>
          <a:srcRect/>
          <a:stretch>
            <a:fillRect/>
          </a:stretch>
        </p:blipFill>
        <p:spPr bwMode="auto">
          <a:xfrm>
            <a:off x="6335889" y="2730635"/>
            <a:ext cx="1873833" cy="1496384"/>
          </a:xfrm>
          <a:prstGeom prst="rect">
            <a:avLst/>
          </a:prstGeom>
          <a:noFill/>
        </p:spPr>
      </p:pic>
      <p:pic>
        <p:nvPicPr>
          <p:cNvPr id="1026" name="Picture 2"/>
          <p:cNvPicPr>
            <a:picLocks noChangeAspect="1" noChangeArrowheads="1"/>
          </p:cNvPicPr>
          <p:nvPr/>
        </p:nvPicPr>
        <p:blipFill>
          <a:blip r:embed="rId4"/>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83942" y="1265551"/>
            <a:ext cx="8229600" cy="2132839"/>
          </a:xfrm>
        </p:spPr>
        <p:txBody>
          <a:bodyPr>
            <a:noAutofit/>
          </a:bodyPr>
          <a:lstStyle/>
          <a:p>
            <a:pPr marL="385445" indent="-385445">
              <a:lnSpc>
                <a:spcPct val="150000"/>
              </a:lnSpc>
              <a:buFont typeface="+mj-ea"/>
              <a:buAutoNum type="circleNumDbPlain"/>
            </a:pPr>
            <a:r>
              <a:rPr lang="zh-CN" altLang="en-US" sz="1800" dirty="0"/>
              <a:t>在当前网络安全本质没有发生根本变化的情况下，不可能抛弃传统安全模型和最佳实践。纵观美国、日本、欧洲的安全战略，虽然进一步强调加强智能分析等新技术应用、提高情报交换，但基础性的资产管理、安全基线落地、减少风险入口等措施仍然是重中之重、强身根本。</a:t>
            </a:r>
            <a:endParaRPr lang="en-US" altLang="zh-CN" sz="1800" dirty="0"/>
          </a:p>
          <a:p>
            <a:pPr marL="385445" indent="-385445">
              <a:lnSpc>
                <a:spcPct val="150000"/>
              </a:lnSpc>
              <a:buFont typeface="+mj-ea"/>
              <a:buAutoNum type="circleNumDbPlain"/>
            </a:pPr>
            <a:r>
              <a:rPr lang="zh-CN" altLang="en-US" sz="1800" dirty="0"/>
              <a:t>没有无视传统问题就可以提升安全水平的捷径，必须创新解决传统技术存在的问题。</a:t>
            </a:r>
            <a:endParaRPr lang="en-US" altLang="zh-CN" sz="1800" dirty="0"/>
          </a:p>
          <a:p>
            <a:pPr marL="385445" indent="-385445">
              <a:lnSpc>
                <a:spcPct val="150000"/>
              </a:lnSpc>
              <a:buFont typeface="+mj-ea"/>
              <a:buAutoNum type="circleNumDbPlain"/>
            </a:pPr>
            <a:r>
              <a:rPr lang="zh-CN" altLang="en-US" sz="1800" dirty="0"/>
              <a:t>在解决传统问题的基础上引入新技术，才能达到最佳成效</a:t>
            </a:r>
            <a:r>
              <a:rPr lang="zh-CN" altLang="en-US" sz="1400" dirty="0"/>
              <a:t>。</a:t>
            </a:r>
            <a:endParaRPr lang="en-US" altLang="zh-CN" sz="1400" dirty="0"/>
          </a:p>
          <a:p>
            <a:pPr marL="385445" indent="-385445">
              <a:lnSpc>
                <a:spcPct val="150000"/>
              </a:lnSpc>
              <a:buFont typeface="+mj-ea"/>
              <a:buAutoNum type="circleNumDbPlain"/>
            </a:pPr>
            <a:endParaRPr lang="en-US" altLang="zh-CN" sz="1400" dirty="0"/>
          </a:p>
          <a:p>
            <a:pPr marL="385445" indent="-385445">
              <a:lnSpc>
                <a:spcPct val="150000"/>
              </a:lnSpc>
              <a:buFont typeface="+mj-ea"/>
              <a:buAutoNum type="circleNumDbPlain"/>
            </a:pPr>
            <a:endParaRPr lang="en-US" altLang="zh-CN" sz="1400" dirty="0"/>
          </a:p>
          <a:p>
            <a:pPr marL="385445" indent="-385445">
              <a:lnSpc>
                <a:spcPct val="150000"/>
              </a:lnSpc>
              <a:buFont typeface="+mj-ea"/>
              <a:buAutoNum type="circleNumDbPlain"/>
            </a:pPr>
            <a:endParaRPr lang="zh-CN" altLang="en-US" sz="1400" dirty="0"/>
          </a:p>
        </p:txBody>
      </p:sp>
      <p:sp>
        <p:nvSpPr>
          <p:cNvPr id="5" name="标题 1"/>
          <p:cNvSpPr txBox="1"/>
          <p:nvPr/>
        </p:nvSpPr>
        <p:spPr bwMode="auto">
          <a:xfrm>
            <a:off x="334958" y="174495"/>
            <a:ext cx="6172200" cy="589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r>
              <a:rPr lang="zh-CN" altLang="en-US" sz="2400" b="1" dirty="0">
                <a:solidFill>
                  <a:schemeClr val="accent2">
                    <a:lumMod val="60000"/>
                    <a:lumOff val="40000"/>
                  </a:schemeClr>
                </a:solidFill>
                <a:latin typeface="微软雅黑" pitchFamily="34" charset="-122"/>
                <a:ea typeface="微软雅黑" pitchFamily="34" charset="-122"/>
              </a:rPr>
              <a:t>传统问题不除，无法建立新时代安全</a:t>
            </a:r>
          </a:p>
        </p:txBody>
      </p:sp>
      <p:pic>
        <p:nvPicPr>
          <p:cNvPr id="1026" name="Picture 2"/>
          <p:cNvPicPr>
            <a:picLocks noChangeAspect="1" noChangeArrowheads="1"/>
          </p:cNvPicPr>
          <p:nvPr/>
        </p:nvPicPr>
        <p:blipFill>
          <a:blip r:embed="rId2"/>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C:\Users\dongliwei\Desktop\PPT\xpic8110\xpic8110\xpic8110.jpg"/>
          <p:cNvPicPr>
            <a:picLocks noChangeAspect="1" noChangeArrowheads="1"/>
          </p:cNvPicPr>
          <p:nvPr/>
        </p:nvPicPr>
        <p:blipFill>
          <a:blip r:embed="rId3" cstate="print"/>
          <a:srcRect/>
          <a:stretch>
            <a:fillRect/>
          </a:stretch>
        </p:blipFill>
        <p:spPr bwMode="auto">
          <a:xfrm>
            <a:off x="197514" y="704571"/>
            <a:ext cx="8748972" cy="4459467"/>
          </a:xfrm>
          <a:prstGeom prst="rect">
            <a:avLst/>
          </a:prstGeom>
          <a:noFill/>
        </p:spPr>
      </p:pic>
      <p:sp>
        <p:nvSpPr>
          <p:cNvPr id="5" name="灯片编号占位符 4"/>
          <p:cNvSpPr>
            <a:spLocks noGrp="1"/>
          </p:cNvSpPr>
          <p:nvPr>
            <p:ph type="sldNum" sz="quarter" idx="12"/>
          </p:nvPr>
        </p:nvSpPr>
        <p:spPr/>
        <p:txBody>
          <a:bodyPr/>
          <a:lstStyle/>
          <a:p>
            <a:fld id="{C95F320B-599D-419D-AC15-2613354812C6}" type="slidenum">
              <a:rPr lang="zh-CN" altLang="en-US" smtClean="0"/>
              <a:t>6</a:t>
            </a:fld>
            <a:endParaRPr lang="zh-CN" altLang="en-US"/>
          </a:p>
        </p:txBody>
      </p:sp>
      <p:sp>
        <p:nvSpPr>
          <p:cNvPr id="6" name="标题 1"/>
          <p:cNvSpPr txBox="1"/>
          <p:nvPr/>
        </p:nvSpPr>
        <p:spPr bwMode="auto">
          <a:xfrm>
            <a:off x="1485900" y="160722"/>
            <a:ext cx="6172200" cy="589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r>
              <a:rPr lang="zh-CN" altLang="en-US" sz="2250" dirty="0">
                <a:solidFill>
                  <a:srgbClr val="FFFFFF"/>
                </a:solidFill>
                <a:latin typeface="微软雅黑" pitchFamily="34" charset="-122"/>
                <a:ea typeface="微软雅黑" pitchFamily="34" charset="-122"/>
              </a:rPr>
              <a:t>痛点</a:t>
            </a:r>
            <a:r>
              <a:rPr lang="zh-CN" altLang="en-US" sz="2250">
                <a:solidFill>
                  <a:srgbClr val="FFFFFF"/>
                </a:solidFill>
                <a:latin typeface="微软雅黑" pitchFamily="34" charset="-122"/>
                <a:ea typeface="微软雅黑" pitchFamily="34" charset="-122"/>
              </a:rPr>
              <a:t>一：</a:t>
            </a:r>
            <a:r>
              <a:rPr lang="en-US" altLang="zh-CN" sz="2250">
                <a:solidFill>
                  <a:srgbClr val="FFFFFF"/>
                </a:solidFill>
                <a:latin typeface="微软雅黑" pitchFamily="34" charset="-122"/>
                <a:ea typeface="微软雅黑" pitchFamily="34" charset="-122"/>
              </a:rPr>
              <a:t>IT</a:t>
            </a:r>
            <a:r>
              <a:rPr lang="zh-CN" altLang="en-US" sz="2250">
                <a:solidFill>
                  <a:srgbClr val="FFFFFF"/>
                </a:solidFill>
                <a:latin typeface="微软雅黑" pitchFamily="34" charset="-122"/>
                <a:ea typeface="微软雅黑" pitchFamily="34" charset="-122"/>
              </a:rPr>
              <a:t>资产管理难度越来越大</a:t>
            </a:r>
            <a:endParaRPr lang="en-US" altLang="zh-CN" sz="2250">
              <a:solidFill>
                <a:srgbClr val="FFFFFF"/>
              </a:solidFill>
              <a:latin typeface="微软雅黑" pitchFamily="34" charset="-122"/>
              <a:ea typeface="微软雅黑" pitchFamily="34" charset="-122"/>
            </a:endParaRPr>
          </a:p>
          <a:p>
            <a:endParaRPr lang="zh-CN" altLang="en-US" sz="2250" dirty="0">
              <a:solidFill>
                <a:srgbClr val="FFFFFF"/>
              </a:solidFill>
              <a:latin typeface="微软雅黑" pitchFamily="34" charset="-122"/>
              <a:ea typeface="微软雅黑" pitchFamily="34" charset="-122"/>
            </a:endParaRPr>
          </a:p>
        </p:txBody>
      </p:sp>
      <p:pic>
        <p:nvPicPr>
          <p:cNvPr id="2053" name="Picture 5" descr="C:\Users\dongliwei\Desktop\PPT\0320apic453\apic453副本.png"/>
          <p:cNvPicPr>
            <a:picLocks noChangeAspect="1" noChangeArrowheads="1"/>
          </p:cNvPicPr>
          <p:nvPr/>
        </p:nvPicPr>
        <p:blipFill>
          <a:blip r:embed="rId4" cstate="print"/>
          <a:srcRect/>
          <a:stretch>
            <a:fillRect/>
          </a:stretch>
        </p:blipFill>
        <p:spPr bwMode="auto">
          <a:xfrm>
            <a:off x="2375282" y="2044009"/>
            <a:ext cx="3000396" cy="3099491"/>
          </a:xfrm>
          <a:prstGeom prst="rect">
            <a:avLst/>
          </a:prstGeom>
          <a:noFill/>
        </p:spPr>
      </p:pic>
      <p:sp>
        <p:nvSpPr>
          <p:cNvPr id="67" name="Rectangle 6"/>
          <p:cNvSpPr>
            <a:spLocks noChangeArrowheads="1"/>
          </p:cNvSpPr>
          <p:nvPr/>
        </p:nvSpPr>
        <p:spPr bwMode="auto">
          <a:xfrm>
            <a:off x="5375678" y="696502"/>
            <a:ext cx="2411033" cy="4446998"/>
          </a:xfrm>
          <a:prstGeom prst="rect">
            <a:avLst/>
          </a:prstGeom>
          <a:gradFill flip="none" rotWithShape="1">
            <a:gsLst>
              <a:gs pos="0">
                <a:schemeClr val="bg1">
                  <a:lumMod val="65000"/>
                  <a:alpha val="75000"/>
                </a:schemeClr>
              </a:gs>
              <a:gs pos="100000">
                <a:srgbClr val="767676">
                  <a:alpha val="59998"/>
                </a:srgbClr>
              </a:gs>
            </a:gsLst>
            <a:lin ang="6000000" scaled="0"/>
            <a:tileRect/>
          </a:gradFill>
          <a:ln>
            <a:noFill/>
          </a:ln>
        </p:spPr>
        <p:txBody>
          <a:bodyPr wrap="none" lIns="73799" tIns="36899" rIns="73799" bIns="36899" anchor="ctr"/>
          <a:lstStyle>
            <a:lvl1pPr defTabSz="984250">
              <a:defRPr sz="1600">
                <a:solidFill>
                  <a:schemeClr val="tx1"/>
                </a:solidFill>
                <a:latin typeface="Arial" pitchFamily="34" charset="0"/>
                <a:ea typeface="宋体" pitchFamily="2" charset="-122"/>
              </a:defRPr>
            </a:lvl1pPr>
            <a:lvl2pPr marL="742950" indent="-285750" defTabSz="984250">
              <a:defRPr sz="1600">
                <a:solidFill>
                  <a:schemeClr val="tx1"/>
                </a:solidFill>
                <a:latin typeface="Arial" pitchFamily="34" charset="0"/>
                <a:ea typeface="宋体" pitchFamily="2" charset="-122"/>
              </a:defRPr>
            </a:lvl2pPr>
            <a:lvl3pPr marL="1143000" indent="-228600" defTabSz="984250">
              <a:defRPr sz="1600">
                <a:solidFill>
                  <a:schemeClr val="tx1"/>
                </a:solidFill>
                <a:latin typeface="Arial" pitchFamily="34" charset="0"/>
                <a:ea typeface="宋体" pitchFamily="2" charset="-122"/>
              </a:defRPr>
            </a:lvl3pPr>
            <a:lvl4pPr marL="1600200" indent="-228600" defTabSz="984250">
              <a:defRPr sz="1600">
                <a:solidFill>
                  <a:schemeClr val="tx1"/>
                </a:solidFill>
                <a:latin typeface="Arial" pitchFamily="34" charset="0"/>
                <a:ea typeface="宋体" pitchFamily="2" charset="-122"/>
              </a:defRPr>
            </a:lvl4pPr>
            <a:lvl5pPr indent="-228600" defTabSz="984250">
              <a:defRPr sz="1600">
                <a:solidFill>
                  <a:schemeClr val="tx1"/>
                </a:solidFill>
                <a:latin typeface="Arial" pitchFamily="34" charset="0"/>
                <a:ea typeface="宋体" pitchFamily="2" charset="-122"/>
              </a:defRPr>
            </a:lvl5pPr>
            <a:lvl6pPr marL="2514600" indent="-228600" defTabSz="984250" eaLnBrk="0" fontAlgn="base" hangingPunct="0">
              <a:spcBef>
                <a:spcPct val="0"/>
              </a:spcBef>
              <a:spcAft>
                <a:spcPct val="0"/>
              </a:spcAft>
              <a:defRPr sz="1600">
                <a:solidFill>
                  <a:schemeClr val="tx1"/>
                </a:solidFill>
                <a:latin typeface="Arial" pitchFamily="34" charset="0"/>
                <a:ea typeface="宋体" pitchFamily="2" charset="-122"/>
              </a:defRPr>
            </a:lvl6pPr>
            <a:lvl7pPr marL="2971800" indent="-228600" defTabSz="984250" eaLnBrk="0" fontAlgn="base" hangingPunct="0">
              <a:spcBef>
                <a:spcPct val="0"/>
              </a:spcBef>
              <a:spcAft>
                <a:spcPct val="0"/>
              </a:spcAft>
              <a:defRPr sz="1600">
                <a:solidFill>
                  <a:schemeClr val="tx1"/>
                </a:solidFill>
                <a:latin typeface="Arial" pitchFamily="34" charset="0"/>
                <a:ea typeface="宋体" pitchFamily="2" charset="-122"/>
              </a:defRPr>
            </a:lvl7pPr>
            <a:lvl8pPr marL="3429000" indent="-228600" defTabSz="984250" eaLnBrk="0" fontAlgn="base" hangingPunct="0">
              <a:spcBef>
                <a:spcPct val="0"/>
              </a:spcBef>
              <a:spcAft>
                <a:spcPct val="0"/>
              </a:spcAft>
              <a:defRPr sz="1600">
                <a:solidFill>
                  <a:schemeClr val="tx1"/>
                </a:solidFill>
                <a:latin typeface="Arial" pitchFamily="34" charset="0"/>
                <a:ea typeface="宋体" pitchFamily="2" charset="-122"/>
              </a:defRPr>
            </a:lvl8pPr>
            <a:lvl9pPr marL="3886200" indent="-228600" defTabSz="984250" eaLnBrk="0" fontAlgn="base" hangingPunct="0">
              <a:spcBef>
                <a:spcPct val="0"/>
              </a:spcBef>
              <a:spcAft>
                <a:spcPct val="0"/>
              </a:spcAft>
              <a:defRPr sz="1600">
                <a:solidFill>
                  <a:schemeClr val="tx1"/>
                </a:solidFill>
                <a:latin typeface="Arial" pitchFamily="34" charset="0"/>
                <a:ea typeface="宋体" pitchFamily="2" charset="-122"/>
              </a:defRPr>
            </a:lvl9pPr>
          </a:lstStyle>
          <a:p>
            <a:pPr algn="ctr"/>
            <a:endParaRPr lang="zh-CN" altLang="en-US" sz="2700" dirty="0">
              <a:latin typeface="微软雅黑" pitchFamily="34" charset="-122"/>
            </a:endParaRPr>
          </a:p>
        </p:txBody>
      </p:sp>
      <p:sp>
        <p:nvSpPr>
          <p:cNvPr id="68" name="矩形 67"/>
          <p:cNvSpPr/>
          <p:nvPr/>
        </p:nvSpPr>
        <p:spPr>
          <a:xfrm>
            <a:off x="5536413" y="1393024"/>
            <a:ext cx="2143140" cy="2723823"/>
          </a:xfrm>
          <a:prstGeom prst="rect">
            <a:avLst/>
          </a:prstGeom>
        </p:spPr>
        <p:txBody>
          <a:bodyPr wrap="square">
            <a:spAutoFit/>
          </a:bodyPr>
          <a:lstStyle/>
          <a:p>
            <a:pPr>
              <a:lnSpc>
                <a:spcPct val="150000"/>
              </a:lnSpc>
              <a:spcBef>
                <a:spcPts val="900"/>
              </a:spcBef>
              <a:spcAft>
                <a:spcPts val="900"/>
              </a:spcAft>
            </a:pPr>
            <a:r>
              <a:rPr lang="zh-CN" altLang="en-US" sz="1200" b="1" dirty="0">
                <a:solidFill>
                  <a:schemeClr val="bg1"/>
                </a:solidFill>
                <a:latin typeface="微软雅黑" pitchFamily="34" charset="-122"/>
                <a:ea typeface="微软雅黑" pitchFamily="34" charset="-122"/>
              </a:rPr>
              <a:t>不能准确掌握有什么资产</a:t>
            </a:r>
          </a:p>
          <a:p>
            <a:pPr>
              <a:lnSpc>
                <a:spcPct val="150000"/>
              </a:lnSpc>
              <a:spcBef>
                <a:spcPts val="900"/>
              </a:spcBef>
              <a:spcAft>
                <a:spcPts val="900"/>
              </a:spcAft>
            </a:pPr>
            <a:r>
              <a:rPr lang="zh-CN" altLang="en-US" sz="1200" b="1" dirty="0">
                <a:solidFill>
                  <a:schemeClr val="bg1"/>
                </a:solidFill>
                <a:latin typeface="微软雅黑" pitchFamily="34" charset="-122"/>
                <a:ea typeface="微软雅黑" pitchFamily="34" charset="-122"/>
              </a:rPr>
              <a:t>基于口头传承了解安全组网现状</a:t>
            </a:r>
          </a:p>
          <a:p>
            <a:pPr>
              <a:lnSpc>
                <a:spcPct val="150000"/>
              </a:lnSpc>
              <a:spcBef>
                <a:spcPts val="900"/>
              </a:spcBef>
              <a:spcAft>
                <a:spcPts val="900"/>
              </a:spcAft>
            </a:pPr>
            <a:r>
              <a:rPr lang="zh-CN" altLang="en-US" sz="1200" b="1" dirty="0">
                <a:solidFill>
                  <a:schemeClr val="bg1"/>
                </a:solidFill>
                <a:latin typeface="微软雅黑" pitchFamily="34" charset="-122"/>
                <a:ea typeface="微软雅黑" pitchFamily="34" charset="-122"/>
              </a:rPr>
              <a:t>不能全面掌握资产上安装了什么软件</a:t>
            </a:r>
          </a:p>
          <a:p>
            <a:pPr>
              <a:lnSpc>
                <a:spcPct val="150000"/>
              </a:lnSpc>
              <a:spcBef>
                <a:spcPts val="900"/>
              </a:spcBef>
              <a:spcAft>
                <a:spcPts val="900"/>
              </a:spcAft>
            </a:pPr>
            <a:r>
              <a:rPr lang="zh-CN" altLang="en-US" sz="1200" b="1" dirty="0">
                <a:solidFill>
                  <a:schemeClr val="bg1"/>
                </a:solidFill>
                <a:latin typeface="微软雅黑" pitchFamily="34" charset="-122"/>
                <a:ea typeface="微软雅黑" pitchFamily="34" charset="-122"/>
              </a:rPr>
              <a:t>进行了什么加固，还有什么没有做</a:t>
            </a:r>
          </a:p>
        </p:txBody>
      </p:sp>
      <p:pic>
        <p:nvPicPr>
          <p:cNvPr id="1026" name="Picture 2"/>
          <p:cNvPicPr>
            <a:picLocks noChangeAspect="1" noChangeArrowheads="1"/>
          </p:cNvPicPr>
          <p:nvPr/>
        </p:nvPicPr>
        <p:blipFill>
          <a:blip r:embed="rId5"/>
          <a:srcRect/>
          <a:stretch>
            <a:fillRect/>
          </a:stretch>
        </p:blipFill>
        <p:spPr bwMode="auto">
          <a:xfrm>
            <a:off x="7611110" y="160655"/>
            <a:ext cx="1075690" cy="484505"/>
          </a:xfrm>
          <a:prstGeom prst="rect">
            <a:avLst/>
          </a:prstGeom>
          <a:noFill/>
          <a:ln w="9525">
            <a:noFill/>
            <a:miter lim="800000"/>
            <a:headEnd/>
            <a:tailEnd/>
          </a:ln>
          <a:effec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67"/>
                                        </p:tgtEl>
                                        <p:attrNameLst>
                                          <p:attrName>style.visibility</p:attrName>
                                        </p:attrNameLst>
                                      </p:cBhvr>
                                      <p:to>
                                        <p:strVal val="visible"/>
                                      </p:to>
                                    </p:set>
                                    <p:anim calcmode="lin" valueType="num">
                                      <p:cBhvr additive="base">
                                        <p:cTn id="12" dur="500" fill="hold"/>
                                        <p:tgtEl>
                                          <p:spTgt spid="67"/>
                                        </p:tgtEl>
                                        <p:attrNameLst>
                                          <p:attrName>ppt_x</p:attrName>
                                        </p:attrNameLst>
                                      </p:cBhvr>
                                      <p:tavLst>
                                        <p:tav tm="0">
                                          <p:val>
                                            <p:strVal val="#ppt_x"/>
                                          </p:val>
                                        </p:tav>
                                        <p:tav tm="100000">
                                          <p:val>
                                            <p:strVal val="#ppt_x"/>
                                          </p:val>
                                        </p:tav>
                                      </p:tavLst>
                                    </p:anim>
                                    <p:anim calcmode="lin" valueType="num">
                                      <p:cBhvr additive="base">
                                        <p:cTn id="13" dur="500" fill="hold"/>
                                        <p:tgtEl>
                                          <p:spTgt spid="67"/>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68"/>
                                        </p:tgtEl>
                                        <p:attrNameLst>
                                          <p:attrName>style.visibility</p:attrName>
                                        </p:attrNameLst>
                                      </p:cBhvr>
                                      <p:to>
                                        <p:strVal val="visible"/>
                                      </p:to>
                                    </p:set>
                                    <p:anim calcmode="lin" valueType="num">
                                      <p:cBhvr additive="base">
                                        <p:cTn id="17" dur="500" fill="hold"/>
                                        <p:tgtEl>
                                          <p:spTgt spid="68"/>
                                        </p:tgtEl>
                                        <p:attrNameLst>
                                          <p:attrName>ppt_x</p:attrName>
                                        </p:attrNameLst>
                                      </p:cBhvr>
                                      <p:tavLst>
                                        <p:tav tm="0">
                                          <p:val>
                                            <p:strVal val="#ppt_x"/>
                                          </p:val>
                                        </p:tav>
                                        <p:tav tm="100000">
                                          <p:val>
                                            <p:strVal val="#ppt_x"/>
                                          </p:val>
                                        </p:tav>
                                      </p:tavLst>
                                    </p:anim>
                                    <p:anim calcmode="lin" valueType="num">
                                      <p:cBhvr additive="base">
                                        <p:cTn id="18" dur="500" fill="hold"/>
                                        <p:tgtEl>
                                          <p:spTgt spid="6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7" grpId="0" animBg="1"/>
      <p:bldP spid="6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57200" y="823218"/>
            <a:ext cx="8229600" cy="4104456"/>
          </a:xfrm>
        </p:spPr>
        <p:txBody>
          <a:bodyPr>
            <a:noAutofit/>
          </a:bodyPr>
          <a:lstStyle/>
          <a:p>
            <a:pPr>
              <a:lnSpc>
                <a:spcPct val="100000"/>
              </a:lnSpc>
              <a:buFont typeface="+mj-ea"/>
              <a:buAutoNum type="circleNumDbPlain"/>
            </a:pPr>
            <a:r>
              <a:rPr lang="zh-CN" altLang="en-US" sz="1200" dirty="0"/>
              <a:t>长期以来的缺陷</a:t>
            </a:r>
          </a:p>
          <a:p>
            <a:pPr lvl="1">
              <a:lnSpc>
                <a:spcPct val="100000"/>
              </a:lnSpc>
            </a:pPr>
            <a:r>
              <a:rPr lang="en-US" altLang="zh-CN" sz="1200" b="1" dirty="0">
                <a:solidFill>
                  <a:srgbClr val="FF0000"/>
                </a:solidFill>
              </a:rPr>
              <a:t>IDS/IPS</a:t>
            </a:r>
            <a:r>
              <a:rPr lang="zh-CN" altLang="en-US" sz="1200" b="1" dirty="0">
                <a:solidFill>
                  <a:srgbClr val="FF0000"/>
                </a:solidFill>
              </a:rPr>
              <a:t>：</a:t>
            </a:r>
            <a:r>
              <a:rPr lang="zh-CN" altLang="en-US" sz="1200" dirty="0"/>
              <a:t>基于人工或者低水平半自动方式梳理白名单的实践困境，导致传统</a:t>
            </a:r>
            <a:r>
              <a:rPr lang="en-US" altLang="zh-CN" sz="1200" dirty="0"/>
              <a:t>IDS</a:t>
            </a:r>
            <a:r>
              <a:rPr lang="zh-CN" altLang="en-US" sz="1200" dirty="0"/>
              <a:t>仍然大行其道，而传统的基于攻击特征的</a:t>
            </a:r>
            <a:r>
              <a:rPr lang="en-US" altLang="zh-CN" sz="1200" dirty="0"/>
              <a:t>IDS</a:t>
            </a:r>
            <a:r>
              <a:rPr lang="zh-CN" altLang="en-US" sz="1200" dirty="0"/>
              <a:t>、</a:t>
            </a:r>
            <a:r>
              <a:rPr lang="en-US" altLang="zh-CN" sz="1200" dirty="0"/>
              <a:t>IPS</a:t>
            </a:r>
            <a:r>
              <a:rPr lang="zh-CN" altLang="en-US" sz="1200" dirty="0"/>
              <a:t>存在极大的高漏报率、</a:t>
            </a:r>
            <a:r>
              <a:rPr lang="zh-CN" altLang="en-US" sz="1200" dirty="0">
                <a:solidFill>
                  <a:srgbClr val="FF0000"/>
                </a:solidFill>
              </a:rPr>
              <a:t>误报率或</a:t>
            </a:r>
            <a:r>
              <a:rPr lang="zh-CN" altLang="en-US" sz="1200" dirty="0"/>
              <a:t>者识别类型少等技术局限。</a:t>
            </a:r>
          </a:p>
          <a:p>
            <a:pPr lvl="1">
              <a:lnSpc>
                <a:spcPct val="100000"/>
              </a:lnSpc>
            </a:pPr>
            <a:r>
              <a:rPr lang="en-US" altLang="zh-CN" sz="1200" b="1" dirty="0">
                <a:solidFill>
                  <a:srgbClr val="FF0000"/>
                </a:solidFill>
              </a:rPr>
              <a:t>FW</a:t>
            </a:r>
            <a:r>
              <a:rPr lang="zh-CN" altLang="en-US" sz="1200" b="1" dirty="0">
                <a:solidFill>
                  <a:srgbClr val="FF0000"/>
                </a:solidFill>
              </a:rPr>
              <a:t>：</a:t>
            </a:r>
            <a:r>
              <a:rPr lang="zh-CN" altLang="en-US" sz="1200" dirty="0"/>
              <a:t>采用传统管理模式，防火墙策略最小化永远无法实现，很多情况下形同虚设</a:t>
            </a:r>
          </a:p>
          <a:p>
            <a:pPr lvl="1">
              <a:lnSpc>
                <a:spcPct val="100000"/>
              </a:lnSpc>
            </a:pPr>
            <a:r>
              <a:rPr lang="en-US" altLang="zh-CN" sz="1200" b="1" dirty="0">
                <a:solidFill>
                  <a:srgbClr val="FF0000"/>
                </a:solidFill>
              </a:rPr>
              <a:t>AV</a:t>
            </a:r>
            <a:r>
              <a:rPr lang="zh-CN" altLang="en-US" sz="1200" b="1" dirty="0">
                <a:solidFill>
                  <a:srgbClr val="FF0000"/>
                </a:solidFill>
              </a:rPr>
              <a:t>：</a:t>
            </a:r>
            <a:r>
              <a:rPr lang="zh-CN" altLang="en-US" sz="1200" dirty="0"/>
              <a:t>传统基于代码特征、力图实现精准判断的恶意代码检测技术困境</a:t>
            </a:r>
          </a:p>
          <a:p>
            <a:pPr lvl="1">
              <a:lnSpc>
                <a:spcPct val="100000"/>
              </a:lnSpc>
            </a:pPr>
            <a:r>
              <a:rPr lang="zh-CN" altLang="en-US" sz="1200" b="1" dirty="0">
                <a:solidFill>
                  <a:srgbClr val="FF0000"/>
                </a:solidFill>
              </a:rPr>
              <a:t>传统漏洞扫描技术：</a:t>
            </a:r>
            <a:r>
              <a:rPr lang="zh-CN" altLang="en-US" sz="1200" dirty="0"/>
              <a:t>“扫描式”机制与网络访问控制策略部署的冲突，发现率低，影响被扫设备等繁多问题；桌面客户端式漏洞检测存在的部署困难、软件冲突等问题</a:t>
            </a:r>
          </a:p>
          <a:p>
            <a:pPr lvl="1">
              <a:lnSpc>
                <a:spcPct val="100000"/>
              </a:lnSpc>
            </a:pPr>
            <a:r>
              <a:rPr lang="zh-CN" altLang="en-US" sz="1200" b="1" dirty="0">
                <a:solidFill>
                  <a:srgbClr val="FF0000"/>
                </a:solidFill>
              </a:rPr>
              <a:t>工具式配置核查、弱口令检测技术：</a:t>
            </a:r>
            <a:r>
              <a:rPr lang="zh-CN" altLang="en-US" sz="1200" dirty="0"/>
              <a:t>不易用、尤其是不适合集中化管理环境问题</a:t>
            </a:r>
          </a:p>
          <a:p>
            <a:pPr lvl="1">
              <a:lnSpc>
                <a:spcPct val="100000"/>
              </a:lnSpc>
            </a:pPr>
            <a:r>
              <a:rPr lang="zh-CN" altLang="en-US" sz="1200" b="1">
                <a:solidFill>
                  <a:srgbClr val="FF0000"/>
                </a:solidFill>
              </a:rPr>
              <a:t>虚拟</a:t>
            </a:r>
            <a:r>
              <a:rPr lang="zh-CN" altLang="en-US" sz="1200" b="1" dirty="0">
                <a:solidFill>
                  <a:srgbClr val="FF0000"/>
                </a:solidFill>
              </a:rPr>
              <a:t>化条件下的传统技术不适应</a:t>
            </a:r>
          </a:p>
          <a:p>
            <a:pPr lvl="1">
              <a:lnSpc>
                <a:spcPct val="100000"/>
              </a:lnSpc>
            </a:pPr>
            <a:r>
              <a:rPr lang="zh-CN" altLang="en-US" sz="1200" b="1">
                <a:solidFill>
                  <a:srgbClr val="FF0000"/>
                </a:solidFill>
              </a:rPr>
              <a:t>以</a:t>
            </a:r>
            <a:r>
              <a:rPr lang="zh-CN" altLang="en-US" sz="1200" b="1" dirty="0">
                <a:solidFill>
                  <a:srgbClr val="FF0000"/>
                </a:solidFill>
              </a:rPr>
              <a:t>明确目标为基础的异常流量监测、溯源技术和分割进行的处置机制：</a:t>
            </a:r>
            <a:r>
              <a:rPr lang="zh-CN" altLang="en-US" sz="1200" dirty="0"/>
              <a:t>不能适应全程全网防护特点，不能适应事件随机性（针对谁、来自哪、什么攻击、啥时间）特点，不能适应虚假地址满天飞的限制条件</a:t>
            </a:r>
            <a:endParaRPr lang="en-US" altLang="zh-CN" sz="1200" dirty="0"/>
          </a:p>
          <a:p>
            <a:pPr marL="342900" indent="-342900">
              <a:buFont typeface="+mj-ea"/>
              <a:buAutoNum type="circleNumDbPlain" startAt="2"/>
            </a:pPr>
            <a:r>
              <a:rPr sz="1200" dirty="0"/>
              <a:t>云计算时代的不足</a:t>
            </a:r>
          </a:p>
          <a:p>
            <a:pPr lvl="1">
              <a:lnSpc>
                <a:spcPct val="100000"/>
              </a:lnSpc>
            </a:pPr>
            <a:r>
              <a:rPr sz="1200" dirty="0"/>
              <a:t>物理边界向逻辑边界的迁移</a:t>
            </a:r>
          </a:p>
          <a:p>
            <a:pPr lvl="1">
              <a:lnSpc>
                <a:spcPct val="100000"/>
              </a:lnSpc>
            </a:pPr>
            <a:r>
              <a:rPr sz="1200" dirty="0"/>
              <a:t>虚拟化之下，传统安全配置、防病毒、流量监测分析技术遇到瓶颈</a:t>
            </a:r>
          </a:p>
          <a:p>
            <a:pPr lvl="1">
              <a:lnSpc>
                <a:spcPct val="100000"/>
              </a:lnSpc>
              <a:buNone/>
            </a:pPr>
            <a:endParaRPr lang="zh-CN" altLang="en-US" sz="1000" dirty="0"/>
          </a:p>
          <a:p>
            <a:pPr>
              <a:lnSpc>
                <a:spcPct val="100000"/>
              </a:lnSpc>
            </a:pPr>
            <a:endParaRPr lang="zh-CN" altLang="en-US" sz="1000" dirty="0"/>
          </a:p>
        </p:txBody>
      </p:sp>
      <p:sp>
        <p:nvSpPr>
          <p:cNvPr id="6" name="标题 1"/>
          <p:cNvSpPr txBox="1"/>
          <p:nvPr/>
        </p:nvSpPr>
        <p:spPr bwMode="auto">
          <a:xfrm>
            <a:off x="49779" y="160723"/>
            <a:ext cx="7308304" cy="589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marL="1080770" indent="-1080770"/>
            <a:r>
              <a:rPr lang="zh-CN" altLang="en-US" sz="2100" b="1" dirty="0">
                <a:solidFill>
                  <a:schemeClr val="accent2">
                    <a:lumMod val="60000"/>
                    <a:lumOff val="40000"/>
                  </a:schemeClr>
                </a:solidFill>
                <a:latin typeface="微软雅黑" pitchFamily="34" charset="-122"/>
                <a:ea typeface="微软雅黑" pitchFamily="34" charset="-122"/>
              </a:rPr>
              <a:t>痛点二：传统安全技术全面落后于防护需求</a:t>
            </a:r>
          </a:p>
        </p:txBody>
      </p:sp>
      <p:pic>
        <p:nvPicPr>
          <p:cNvPr id="1026" name="Picture 2"/>
          <p:cNvPicPr>
            <a:picLocks noChangeAspect="1" noChangeArrowheads="1"/>
          </p:cNvPicPr>
          <p:nvPr/>
        </p:nvPicPr>
        <p:blipFill>
          <a:blip r:embed="rId2"/>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p:nvPr/>
        </p:nvSpPr>
        <p:spPr bwMode="auto">
          <a:xfrm>
            <a:off x="71406" y="107158"/>
            <a:ext cx="8229600" cy="589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r>
              <a:rPr lang="zh-CN" altLang="en-US" sz="2100" b="1" dirty="0">
                <a:solidFill>
                  <a:schemeClr val="accent2">
                    <a:lumMod val="60000"/>
                    <a:lumOff val="40000"/>
                  </a:schemeClr>
                </a:solidFill>
                <a:latin typeface="微软雅黑" pitchFamily="34" charset="-122"/>
                <a:ea typeface="微软雅黑" pitchFamily="34" charset="-122"/>
              </a:rPr>
              <a:t>痛点三：安全管理缺乏全生命周期管理</a:t>
            </a:r>
          </a:p>
        </p:txBody>
      </p:sp>
      <p:sp>
        <p:nvSpPr>
          <p:cNvPr id="22" name="MH_Other_11"/>
          <p:cNvSpPr/>
          <p:nvPr>
            <p:custDataLst>
              <p:tags r:id="rId1"/>
            </p:custDataLst>
          </p:nvPr>
        </p:nvSpPr>
        <p:spPr>
          <a:xfrm>
            <a:off x="1403648" y="2098352"/>
            <a:ext cx="6246694" cy="672703"/>
          </a:xfrm>
          <a:prstGeom prst="rightArrow">
            <a:avLst>
              <a:gd name="adj1" fmla="val 50000"/>
              <a:gd name="adj2" fmla="val 67910"/>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rgbClr val="FFFFFF"/>
              </a:solidFill>
              <a:latin typeface="微软雅黑" pitchFamily="34" charset="-122"/>
              <a:ea typeface="微软雅黑" pitchFamily="34" charset="-122"/>
            </a:endParaRPr>
          </a:p>
        </p:txBody>
      </p:sp>
      <p:grpSp>
        <p:nvGrpSpPr>
          <p:cNvPr id="23" name="组合 22"/>
          <p:cNvGrpSpPr/>
          <p:nvPr/>
        </p:nvGrpSpPr>
        <p:grpSpPr>
          <a:xfrm>
            <a:off x="1818158" y="1999530"/>
            <a:ext cx="853679" cy="873919"/>
            <a:chOff x="1564857" y="2504502"/>
            <a:chExt cx="1138238" cy="1165225"/>
          </a:xfrm>
        </p:grpSpPr>
        <p:sp>
          <p:nvSpPr>
            <p:cNvPr id="24" name="MH_Other_9"/>
            <p:cNvSpPr/>
            <p:nvPr>
              <p:custDataLst>
                <p:tags r:id="rId15"/>
              </p:custDataLst>
            </p:nvPr>
          </p:nvSpPr>
          <p:spPr>
            <a:xfrm flipH="1" flipV="1">
              <a:off x="2553870" y="3247452"/>
              <a:ext cx="149225" cy="288925"/>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rgbClr val="FFFFFF"/>
                </a:solidFill>
                <a:latin typeface="微软雅黑" pitchFamily="34" charset="-122"/>
                <a:ea typeface="微软雅黑" pitchFamily="34" charset="-122"/>
              </a:endParaRPr>
            </a:p>
          </p:txBody>
        </p:sp>
        <p:sp>
          <p:nvSpPr>
            <p:cNvPr id="25" name="MH_Other_10"/>
            <p:cNvSpPr/>
            <p:nvPr>
              <p:custDataLst>
                <p:tags r:id="rId16"/>
              </p:custDataLst>
            </p:nvPr>
          </p:nvSpPr>
          <p:spPr>
            <a:xfrm>
              <a:off x="1564857" y="2636264"/>
              <a:ext cx="147638" cy="29051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rgbClr val="FFFFFF"/>
                </a:solidFill>
                <a:latin typeface="微软雅黑" pitchFamily="34" charset="-122"/>
                <a:ea typeface="微软雅黑" pitchFamily="34" charset="-122"/>
              </a:endParaRPr>
            </a:p>
          </p:txBody>
        </p:sp>
        <p:sp>
          <p:nvSpPr>
            <p:cNvPr id="26" name="MH_SubTitle_1"/>
            <p:cNvSpPr/>
            <p:nvPr>
              <p:custDataLst>
                <p:tags r:id="rId17"/>
              </p:custDataLst>
            </p:nvPr>
          </p:nvSpPr>
          <p:spPr>
            <a:xfrm rot="20699408">
              <a:off x="1699795" y="2504502"/>
              <a:ext cx="866775" cy="1165225"/>
            </a:xfrm>
            <a:custGeom>
              <a:avLst/>
              <a:gdLst>
                <a:gd name="connsiteX0" fmla="*/ 858320 w 866141"/>
                <a:gd name="connsiteY0" fmla="*/ 230144 h 1164151"/>
                <a:gd name="connsiteX1" fmla="*/ 866141 w 866141"/>
                <a:gd name="connsiteY1" fmla="*/ 1164151 h 1164151"/>
                <a:gd name="connsiteX2" fmla="*/ 7822 w 866141"/>
                <a:gd name="connsiteY2" fmla="*/ 934007 h 1164151"/>
                <a:gd name="connsiteX3" fmla="*/ 0 w 866141"/>
                <a:gd name="connsiteY3" fmla="*/ 0 h 1164151"/>
              </a:gdLst>
              <a:ahLst/>
              <a:cxnLst>
                <a:cxn ang="0">
                  <a:pos x="connsiteX0" y="connsiteY0"/>
                </a:cxn>
                <a:cxn ang="0">
                  <a:pos x="connsiteX1" y="connsiteY1"/>
                </a:cxn>
                <a:cxn ang="0">
                  <a:pos x="connsiteX2" y="connsiteY2"/>
                </a:cxn>
                <a:cxn ang="0">
                  <a:pos x="connsiteX3" y="connsiteY3"/>
                </a:cxn>
              </a:cxnLst>
              <a:rect l="l" t="t" r="r" b="b"/>
              <a:pathLst>
                <a:path w="866141" h="1164151">
                  <a:moveTo>
                    <a:pt x="858320" y="230144"/>
                  </a:moveTo>
                  <a:lnTo>
                    <a:pt x="866141" y="1164151"/>
                  </a:lnTo>
                  <a:lnTo>
                    <a:pt x="7822" y="934007"/>
                  </a:lnTo>
                  <a:lnTo>
                    <a:pt x="0" y="0"/>
                  </a:lnTo>
                  <a:close/>
                </a:path>
              </a:pathLst>
            </a:custGeom>
            <a:solidFill>
              <a:srgbClr val="477AB1">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200" dirty="0">
                  <a:solidFill>
                    <a:srgbClr val="FFFFFF"/>
                  </a:solidFill>
                  <a:latin typeface="微软雅黑" pitchFamily="34" charset="-122"/>
                  <a:ea typeface="微软雅黑" pitchFamily="34" charset="-122"/>
                </a:rPr>
                <a:t>需求</a:t>
              </a:r>
              <a:endParaRPr lang="en-US" altLang="zh-CN" sz="1200" dirty="0">
                <a:solidFill>
                  <a:srgbClr val="FFFFFF"/>
                </a:solidFill>
                <a:latin typeface="微软雅黑" pitchFamily="34" charset="-122"/>
                <a:ea typeface="微软雅黑" pitchFamily="34" charset="-122"/>
              </a:endParaRPr>
            </a:p>
          </p:txBody>
        </p:sp>
      </p:grpSp>
      <p:grpSp>
        <p:nvGrpSpPr>
          <p:cNvPr id="27" name="组合 26"/>
          <p:cNvGrpSpPr/>
          <p:nvPr/>
        </p:nvGrpSpPr>
        <p:grpSpPr>
          <a:xfrm>
            <a:off x="2670646" y="1999530"/>
            <a:ext cx="853679" cy="873919"/>
            <a:chOff x="2701507" y="2504502"/>
            <a:chExt cx="1138238" cy="1165225"/>
          </a:xfrm>
        </p:grpSpPr>
        <p:sp>
          <p:nvSpPr>
            <p:cNvPr id="28" name="MH_Other_7"/>
            <p:cNvSpPr/>
            <p:nvPr>
              <p:custDataLst>
                <p:tags r:id="rId12"/>
              </p:custDataLst>
            </p:nvPr>
          </p:nvSpPr>
          <p:spPr>
            <a:xfrm flipH="1" flipV="1">
              <a:off x="3692107" y="3247452"/>
              <a:ext cx="147638" cy="288925"/>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rgbClr val="FFFFFF"/>
                </a:solidFill>
                <a:latin typeface="微软雅黑" pitchFamily="34" charset="-122"/>
                <a:ea typeface="微软雅黑" pitchFamily="34" charset="-122"/>
              </a:endParaRPr>
            </a:p>
          </p:txBody>
        </p:sp>
        <p:sp>
          <p:nvSpPr>
            <p:cNvPr id="29" name="MH_Other_8"/>
            <p:cNvSpPr/>
            <p:nvPr>
              <p:custDataLst>
                <p:tags r:id="rId13"/>
              </p:custDataLst>
            </p:nvPr>
          </p:nvSpPr>
          <p:spPr>
            <a:xfrm>
              <a:off x="2701507" y="2636264"/>
              <a:ext cx="149225" cy="29051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rgbClr val="FFFFFF"/>
                </a:solidFill>
                <a:latin typeface="微软雅黑" pitchFamily="34" charset="-122"/>
                <a:ea typeface="微软雅黑" pitchFamily="34" charset="-122"/>
              </a:endParaRPr>
            </a:p>
          </p:txBody>
        </p:sp>
        <p:sp>
          <p:nvSpPr>
            <p:cNvPr id="30" name="MH_SubTitle_2"/>
            <p:cNvSpPr/>
            <p:nvPr>
              <p:custDataLst>
                <p:tags r:id="rId14"/>
              </p:custDataLst>
            </p:nvPr>
          </p:nvSpPr>
          <p:spPr>
            <a:xfrm rot="20699408">
              <a:off x="2838032" y="2504502"/>
              <a:ext cx="865188" cy="1165225"/>
            </a:xfrm>
            <a:custGeom>
              <a:avLst/>
              <a:gdLst>
                <a:gd name="connsiteX0" fmla="*/ 0 w 866141"/>
                <a:gd name="connsiteY0" fmla="*/ 0 h 1164151"/>
                <a:gd name="connsiteX1" fmla="*/ 858320 w 866141"/>
                <a:gd name="connsiteY1" fmla="*/ 230145 h 1164151"/>
                <a:gd name="connsiteX2" fmla="*/ 866141 w 866141"/>
                <a:gd name="connsiteY2" fmla="*/ 1164151 h 1164151"/>
                <a:gd name="connsiteX3" fmla="*/ 7822 w 866141"/>
                <a:gd name="connsiteY3" fmla="*/ 934007 h 1164151"/>
              </a:gdLst>
              <a:ahLst/>
              <a:cxnLst>
                <a:cxn ang="0">
                  <a:pos x="connsiteX0" y="connsiteY0"/>
                </a:cxn>
                <a:cxn ang="0">
                  <a:pos x="connsiteX1" y="connsiteY1"/>
                </a:cxn>
                <a:cxn ang="0">
                  <a:pos x="connsiteX2" y="connsiteY2"/>
                </a:cxn>
                <a:cxn ang="0">
                  <a:pos x="connsiteX3" y="connsiteY3"/>
                </a:cxn>
              </a:cxnLst>
              <a:rect l="l" t="t" r="r" b="b"/>
              <a:pathLst>
                <a:path w="866141" h="1164151">
                  <a:moveTo>
                    <a:pt x="0" y="0"/>
                  </a:moveTo>
                  <a:lnTo>
                    <a:pt x="858320" y="230145"/>
                  </a:lnTo>
                  <a:lnTo>
                    <a:pt x="866141" y="1164151"/>
                  </a:lnTo>
                  <a:lnTo>
                    <a:pt x="7822" y="934007"/>
                  </a:lnTo>
                  <a:close/>
                </a:path>
              </a:pathLst>
            </a:custGeom>
            <a:solidFill>
              <a:srgbClr val="43AFC0">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200" dirty="0">
                  <a:solidFill>
                    <a:srgbClr val="FFFFFF"/>
                  </a:solidFill>
                  <a:latin typeface="微软雅黑" pitchFamily="34" charset="-122"/>
                  <a:ea typeface="微软雅黑" pitchFamily="34" charset="-122"/>
                </a:rPr>
                <a:t>设计</a:t>
              </a:r>
              <a:endParaRPr lang="en-US" altLang="zh-CN" sz="1200" dirty="0">
                <a:solidFill>
                  <a:srgbClr val="FFFFFF"/>
                </a:solidFill>
                <a:latin typeface="微软雅黑" pitchFamily="34" charset="-122"/>
                <a:ea typeface="微软雅黑" pitchFamily="34" charset="-122"/>
              </a:endParaRPr>
            </a:p>
          </p:txBody>
        </p:sp>
      </p:grpSp>
      <p:grpSp>
        <p:nvGrpSpPr>
          <p:cNvPr id="31" name="组合 30"/>
          <p:cNvGrpSpPr/>
          <p:nvPr/>
        </p:nvGrpSpPr>
        <p:grpSpPr>
          <a:xfrm>
            <a:off x="3524325" y="1999530"/>
            <a:ext cx="853678" cy="873919"/>
            <a:chOff x="3839745" y="2504502"/>
            <a:chExt cx="1138237" cy="1165225"/>
          </a:xfrm>
        </p:grpSpPr>
        <p:sp>
          <p:nvSpPr>
            <p:cNvPr id="32" name="MH_Other_5"/>
            <p:cNvSpPr/>
            <p:nvPr>
              <p:custDataLst>
                <p:tags r:id="rId9"/>
              </p:custDataLst>
            </p:nvPr>
          </p:nvSpPr>
          <p:spPr>
            <a:xfrm flipH="1" flipV="1">
              <a:off x="4828757" y="3247452"/>
              <a:ext cx="149225" cy="288925"/>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rgbClr val="FFFFFF"/>
                </a:solidFill>
                <a:latin typeface="微软雅黑" pitchFamily="34" charset="-122"/>
                <a:ea typeface="微软雅黑" pitchFamily="34" charset="-122"/>
              </a:endParaRPr>
            </a:p>
          </p:txBody>
        </p:sp>
        <p:sp>
          <p:nvSpPr>
            <p:cNvPr id="33" name="MH_Other_6"/>
            <p:cNvSpPr/>
            <p:nvPr>
              <p:custDataLst>
                <p:tags r:id="rId10"/>
              </p:custDataLst>
            </p:nvPr>
          </p:nvSpPr>
          <p:spPr>
            <a:xfrm>
              <a:off x="3839745" y="2636264"/>
              <a:ext cx="147637" cy="29051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rgbClr val="FFFFFF"/>
                </a:solidFill>
                <a:latin typeface="微软雅黑" pitchFamily="34" charset="-122"/>
                <a:ea typeface="微软雅黑" pitchFamily="34" charset="-122"/>
              </a:endParaRPr>
            </a:p>
          </p:txBody>
        </p:sp>
        <p:sp>
          <p:nvSpPr>
            <p:cNvPr id="34" name="MH_SubTitle_3"/>
            <p:cNvSpPr/>
            <p:nvPr>
              <p:custDataLst>
                <p:tags r:id="rId11"/>
              </p:custDataLst>
            </p:nvPr>
          </p:nvSpPr>
          <p:spPr>
            <a:xfrm rot="20699408">
              <a:off x="3974682" y="2504502"/>
              <a:ext cx="866775" cy="1165225"/>
            </a:xfrm>
            <a:custGeom>
              <a:avLst/>
              <a:gdLst>
                <a:gd name="connsiteX0" fmla="*/ 858319 w 866141"/>
                <a:gd name="connsiteY0" fmla="*/ 230144 h 1164151"/>
                <a:gd name="connsiteX1" fmla="*/ 866141 w 866141"/>
                <a:gd name="connsiteY1" fmla="*/ 1164151 h 1164151"/>
                <a:gd name="connsiteX2" fmla="*/ 7821 w 866141"/>
                <a:gd name="connsiteY2" fmla="*/ 934006 h 1164151"/>
                <a:gd name="connsiteX3" fmla="*/ 0 w 866141"/>
                <a:gd name="connsiteY3" fmla="*/ 0 h 1164151"/>
              </a:gdLst>
              <a:ahLst/>
              <a:cxnLst>
                <a:cxn ang="0">
                  <a:pos x="connsiteX0" y="connsiteY0"/>
                </a:cxn>
                <a:cxn ang="0">
                  <a:pos x="connsiteX1" y="connsiteY1"/>
                </a:cxn>
                <a:cxn ang="0">
                  <a:pos x="connsiteX2" y="connsiteY2"/>
                </a:cxn>
                <a:cxn ang="0">
                  <a:pos x="connsiteX3" y="connsiteY3"/>
                </a:cxn>
              </a:cxnLst>
              <a:rect l="l" t="t" r="r" b="b"/>
              <a:pathLst>
                <a:path w="866141" h="1164151">
                  <a:moveTo>
                    <a:pt x="858319" y="230144"/>
                  </a:moveTo>
                  <a:lnTo>
                    <a:pt x="866141" y="1164151"/>
                  </a:lnTo>
                  <a:lnTo>
                    <a:pt x="7821" y="934006"/>
                  </a:lnTo>
                  <a:lnTo>
                    <a:pt x="0" y="0"/>
                  </a:lnTo>
                  <a:close/>
                </a:path>
              </a:pathLst>
            </a:custGeom>
            <a:solidFill>
              <a:srgbClr val="949FD8">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200" dirty="0">
                  <a:solidFill>
                    <a:srgbClr val="FFFFFF"/>
                  </a:solidFill>
                  <a:latin typeface="微软雅黑" pitchFamily="34" charset="-122"/>
                  <a:ea typeface="微软雅黑" pitchFamily="34" charset="-122"/>
                </a:rPr>
                <a:t>开发</a:t>
              </a:r>
              <a:endParaRPr lang="en-US" altLang="zh-CN" sz="1200" dirty="0">
                <a:solidFill>
                  <a:srgbClr val="FFFFFF"/>
                </a:solidFill>
                <a:latin typeface="微软雅黑" pitchFamily="34" charset="-122"/>
                <a:ea typeface="微软雅黑" pitchFamily="34" charset="-122"/>
              </a:endParaRPr>
            </a:p>
          </p:txBody>
        </p:sp>
      </p:grpSp>
      <p:grpSp>
        <p:nvGrpSpPr>
          <p:cNvPr id="35" name="组合 34"/>
          <p:cNvGrpSpPr/>
          <p:nvPr/>
        </p:nvGrpSpPr>
        <p:grpSpPr>
          <a:xfrm>
            <a:off x="4376812" y="1999530"/>
            <a:ext cx="853678" cy="873919"/>
            <a:chOff x="4976395" y="2504502"/>
            <a:chExt cx="1138237" cy="1165225"/>
          </a:xfrm>
        </p:grpSpPr>
        <p:sp>
          <p:nvSpPr>
            <p:cNvPr id="36" name="MH_Other_3"/>
            <p:cNvSpPr/>
            <p:nvPr>
              <p:custDataLst>
                <p:tags r:id="rId6"/>
              </p:custDataLst>
            </p:nvPr>
          </p:nvSpPr>
          <p:spPr>
            <a:xfrm flipH="1" flipV="1">
              <a:off x="5966995" y="3247452"/>
              <a:ext cx="147637" cy="288925"/>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rgbClr val="FFFFFF"/>
                </a:solidFill>
                <a:latin typeface="微软雅黑" pitchFamily="34" charset="-122"/>
                <a:ea typeface="微软雅黑" pitchFamily="34" charset="-122"/>
              </a:endParaRPr>
            </a:p>
          </p:txBody>
        </p:sp>
        <p:sp>
          <p:nvSpPr>
            <p:cNvPr id="37" name="MH_Other_4"/>
            <p:cNvSpPr/>
            <p:nvPr>
              <p:custDataLst>
                <p:tags r:id="rId7"/>
              </p:custDataLst>
            </p:nvPr>
          </p:nvSpPr>
          <p:spPr>
            <a:xfrm>
              <a:off x="4976395" y="2636264"/>
              <a:ext cx="149225" cy="29051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rgbClr val="FFFFFF"/>
                </a:solidFill>
                <a:latin typeface="微软雅黑" pitchFamily="34" charset="-122"/>
                <a:ea typeface="微软雅黑" pitchFamily="34" charset="-122"/>
              </a:endParaRPr>
            </a:p>
          </p:txBody>
        </p:sp>
        <p:sp>
          <p:nvSpPr>
            <p:cNvPr id="38" name="MH_SubTitle_4"/>
            <p:cNvSpPr/>
            <p:nvPr>
              <p:custDataLst>
                <p:tags r:id="rId8"/>
              </p:custDataLst>
            </p:nvPr>
          </p:nvSpPr>
          <p:spPr>
            <a:xfrm rot="20699408">
              <a:off x="5112920" y="2504502"/>
              <a:ext cx="865187" cy="1165225"/>
            </a:xfrm>
            <a:custGeom>
              <a:avLst/>
              <a:gdLst>
                <a:gd name="connsiteX0" fmla="*/ 858319 w 866141"/>
                <a:gd name="connsiteY0" fmla="*/ 230144 h 1164151"/>
                <a:gd name="connsiteX1" fmla="*/ 866141 w 866141"/>
                <a:gd name="connsiteY1" fmla="*/ 1164151 h 1164151"/>
                <a:gd name="connsiteX2" fmla="*/ 7821 w 866141"/>
                <a:gd name="connsiteY2" fmla="*/ 934007 h 1164151"/>
                <a:gd name="connsiteX3" fmla="*/ 0 w 866141"/>
                <a:gd name="connsiteY3" fmla="*/ 0 h 1164151"/>
              </a:gdLst>
              <a:ahLst/>
              <a:cxnLst>
                <a:cxn ang="0">
                  <a:pos x="connsiteX0" y="connsiteY0"/>
                </a:cxn>
                <a:cxn ang="0">
                  <a:pos x="connsiteX1" y="connsiteY1"/>
                </a:cxn>
                <a:cxn ang="0">
                  <a:pos x="connsiteX2" y="connsiteY2"/>
                </a:cxn>
                <a:cxn ang="0">
                  <a:pos x="connsiteX3" y="connsiteY3"/>
                </a:cxn>
              </a:cxnLst>
              <a:rect l="l" t="t" r="r" b="b"/>
              <a:pathLst>
                <a:path w="866141" h="1164151">
                  <a:moveTo>
                    <a:pt x="858319" y="230144"/>
                  </a:moveTo>
                  <a:lnTo>
                    <a:pt x="866141" y="1164151"/>
                  </a:lnTo>
                  <a:lnTo>
                    <a:pt x="7821" y="934007"/>
                  </a:lnTo>
                  <a:lnTo>
                    <a:pt x="0" y="0"/>
                  </a:lnTo>
                  <a:close/>
                </a:path>
              </a:pathLst>
            </a:custGeom>
            <a:solidFill>
              <a:srgbClr val="E89A53">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200" dirty="0">
                  <a:solidFill>
                    <a:srgbClr val="FFFFFF"/>
                  </a:solidFill>
                  <a:latin typeface="微软雅黑" pitchFamily="34" charset="-122"/>
                  <a:ea typeface="微软雅黑" pitchFamily="34" charset="-122"/>
                </a:rPr>
                <a:t>测试</a:t>
              </a:r>
              <a:endParaRPr lang="en-US" altLang="zh-CN" sz="1200" dirty="0">
                <a:solidFill>
                  <a:srgbClr val="FFFFFF"/>
                </a:solidFill>
                <a:latin typeface="微软雅黑" pitchFamily="34" charset="-122"/>
                <a:ea typeface="微软雅黑" pitchFamily="34" charset="-122"/>
              </a:endParaRPr>
            </a:p>
          </p:txBody>
        </p:sp>
      </p:grpSp>
      <p:grpSp>
        <p:nvGrpSpPr>
          <p:cNvPr id="39" name="组合 38"/>
          <p:cNvGrpSpPr/>
          <p:nvPr/>
        </p:nvGrpSpPr>
        <p:grpSpPr>
          <a:xfrm>
            <a:off x="5230489" y="1999530"/>
            <a:ext cx="853679" cy="873919"/>
            <a:chOff x="6114632" y="2504502"/>
            <a:chExt cx="1138238" cy="1165225"/>
          </a:xfrm>
        </p:grpSpPr>
        <p:sp>
          <p:nvSpPr>
            <p:cNvPr id="40" name="MH_Other_1"/>
            <p:cNvSpPr/>
            <p:nvPr>
              <p:custDataLst>
                <p:tags r:id="rId3"/>
              </p:custDataLst>
            </p:nvPr>
          </p:nvSpPr>
          <p:spPr>
            <a:xfrm flipH="1" flipV="1">
              <a:off x="7103645" y="3247452"/>
              <a:ext cx="149225" cy="288925"/>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rgbClr val="FFFFFF"/>
                </a:solidFill>
                <a:latin typeface="微软雅黑" pitchFamily="34" charset="-122"/>
                <a:ea typeface="微软雅黑" pitchFamily="34" charset="-122"/>
              </a:endParaRPr>
            </a:p>
          </p:txBody>
        </p:sp>
        <p:sp>
          <p:nvSpPr>
            <p:cNvPr id="41" name="MH_Other_2"/>
            <p:cNvSpPr/>
            <p:nvPr>
              <p:custDataLst>
                <p:tags r:id="rId4"/>
              </p:custDataLst>
            </p:nvPr>
          </p:nvSpPr>
          <p:spPr>
            <a:xfrm>
              <a:off x="6114632" y="2636264"/>
              <a:ext cx="147638" cy="29051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rgbClr val="FFFFFF"/>
                </a:solidFill>
                <a:latin typeface="微软雅黑" pitchFamily="34" charset="-122"/>
                <a:ea typeface="微软雅黑" pitchFamily="34" charset="-122"/>
              </a:endParaRPr>
            </a:p>
          </p:txBody>
        </p:sp>
        <p:sp>
          <p:nvSpPr>
            <p:cNvPr id="42" name="MH_SubTitle_5"/>
            <p:cNvSpPr/>
            <p:nvPr>
              <p:custDataLst>
                <p:tags r:id="rId5"/>
              </p:custDataLst>
            </p:nvPr>
          </p:nvSpPr>
          <p:spPr>
            <a:xfrm rot="20699408">
              <a:off x="6249570" y="2504502"/>
              <a:ext cx="866775" cy="1165225"/>
            </a:xfrm>
            <a:custGeom>
              <a:avLst/>
              <a:gdLst>
                <a:gd name="connsiteX0" fmla="*/ 0 w 866141"/>
                <a:gd name="connsiteY0" fmla="*/ 0 h 1164152"/>
                <a:gd name="connsiteX1" fmla="*/ 858319 w 866141"/>
                <a:gd name="connsiteY1" fmla="*/ 230145 h 1164152"/>
                <a:gd name="connsiteX2" fmla="*/ 866141 w 866141"/>
                <a:gd name="connsiteY2" fmla="*/ 1164152 h 1164152"/>
                <a:gd name="connsiteX3" fmla="*/ 7821 w 866141"/>
                <a:gd name="connsiteY3" fmla="*/ 934007 h 1164152"/>
              </a:gdLst>
              <a:ahLst/>
              <a:cxnLst>
                <a:cxn ang="0">
                  <a:pos x="connsiteX0" y="connsiteY0"/>
                </a:cxn>
                <a:cxn ang="0">
                  <a:pos x="connsiteX1" y="connsiteY1"/>
                </a:cxn>
                <a:cxn ang="0">
                  <a:pos x="connsiteX2" y="connsiteY2"/>
                </a:cxn>
                <a:cxn ang="0">
                  <a:pos x="connsiteX3" y="connsiteY3"/>
                </a:cxn>
              </a:cxnLst>
              <a:rect l="l" t="t" r="r" b="b"/>
              <a:pathLst>
                <a:path w="866141" h="1164152">
                  <a:moveTo>
                    <a:pt x="0" y="0"/>
                  </a:moveTo>
                  <a:lnTo>
                    <a:pt x="858319" y="230145"/>
                  </a:lnTo>
                  <a:lnTo>
                    <a:pt x="866141" y="1164152"/>
                  </a:lnTo>
                  <a:lnTo>
                    <a:pt x="7821" y="934007"/>
                  </a:lnTo>
                  <a:close/>
                </a:path>
              </a:pathLst>
            </a:custGeom>
            <a:solidFill>
              <a:srgbClr val="8B7396">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200" dirty="0">
                  <a:solidFill>
                    <a:srgbClr val="FFFFFF"/>
                  </a:solidFill>
                  <a:latin typeface="微软雅黑" pitchFamily="34" charset="-122"/>
                  <a:ea typeface="微软雅黑" pitchFamily="34" charset="-122"/>
                </a:rPr>
                <a:t>部署</a:t>
              </a:r>
              <a:endParaRPr lang="en-US" altLang="zh-CN" sz="1200" dirty="0">
                <a:solidFill>
                  <a:srgbClr val="FFFFFF"/>
                </a:solidFill>
                <a:latin typeface="微软雅黑" pitchFamily="34" charset="-122"/>
                <a:ea typeface="微软雅黑" pitchFamily="34" charset="-122"/>
              </a:endParaRPr>
            </a:p>
          </p:txBody>
        </p:sp>
      </p:grpSp>
      <p:sp>
        <p:nvSpPr>
          <p:cNvPr id="43" name="圆角矩形 42"/>
          <p:cNvSpPr/>
          <p:nvPr/>
        </p:nvSpPr>
        <p:spPr>
          <a:xfrm>
            <a:off x="1709682" y="3015134"/>
            <a:ext cx="5886654" cy="1428824"/>
          </a:xfrm>
          <a:prstGeom prst="roundRect">
            <a:avLst>
              <a:gd name="adj" fmla="val 9122"/>
            </a:avLst>
          </a:prstGeom>
          <a:solidFill>
            <a:srgbClr val="477AB1">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30000"/>
              </a:lnSpc>
              <a:spcBef>
                <a:spcPts val="450"/>
              </a:spcBef>
              <a:spcAft>
                <a:spcPts val="450"/>
              </a:spcAft>
              <a:defRPr/>
            </a:pPr>
            <a:r>
              <a:rPr lang="zh-CN" altLang="en-US" sz="1800" dirty="0">
                <a:latin typeface="Microsoft YaHei UI" pitchFamily="34" charset="-122"/>
                <a:ea typeface="Microsoft YaHei UI" pitchFamily="34" charset="-122"/>
              </a:rPr>
              <a:t>安全管理必须从运维阶段大幅前移，覆盖包括需求、设计、开发、测试、部署、运维的生命周期。</a:t>
            </a:r>
            <a:r>
              <a:rPr lang="zh-CN" altLang="en-US" sz="1800" dirty="0">
                <a:solidFill>
                  <a:srgbClr val="EFBA8A"/>
                </a:solidFill>
                <a:latin typeface="Microsoft YaHei UI" pitchFamily="34" charset="-122"/>
                <a:ea typeface="Microsoft YaHei UI" pitchFamily="34" charset="-122"/>
              </a:rPr>
              <a:t>安全工作介入的越早，潜伏的安全隐患就会越少，对漏洞修复的成本也会越低</a:t>
            </a:r>
            <a:r>
              <a:rPr lang="zh-CN" altLang="en-US" sz="1800" dirty="0">
                <a:solidFill>
                  <a:srgbClr val="FFC000"/>
                </a:solidFill>
                <a:latin typeface="Microsoft YaHei UI" pitchFamily="34" charset="-122"/>
                <a:ea typeface="Microsoft YaHei UI" pitchFamily="34" charset="-122"/>
              </a:rPr>
              <a:t>。</a:t>
            </a:r>
            <a:endParaRPr lang="en-US" altLang="zh-CN" sz="1800" dirty="0">
              <a:latin typeface="微软雅黑" pitchFamily="34" charset="-122"/>
              <a:ea typeface="微软雅黑" pitchFamily="34" charset="-122"/>
            </a:endParaRPr>
          </a:p>
        </p:txBody>
      </p:sp>
      <p:sp>
        <p:nvSpPr>
          <p:cNvPr id="44" name="MH_SubTitle_5"/>
          <p:cNvSpPr/>
          <p:nvPr>
            <p:custDataLst>
              <p:tags r:id="rId2"/>
            </p:custDataLst>
          </p:nvPr>
        </p:nvSpPr>
        <p:spPr>
          <a:xfrm rot="20699408">
            <a:off x="6182991" y="1999530"/>
            <a:ext cx="650081" cy="873919"/>
          </a:xfrm>
          <a:custGeom>
            <a:avLst/>
            <a:gdLst>
              <a:gd name="connsiteX0" fmla="*/ 0 w 866141"/>
              <a:gd name="connsiteY0" fmla="*/ 0 h 1164152"/>
              <a:gd name="connsiteX1" fmla="*/ 858319 w 866141"/>
              <a:gd name="connsiteY1" fmla="*/ 230145 h 1164152"/>
              <a:gd name="connsiteX2" fmla="*/ 866141 w 866141"/>
              <a:gd name="connsiteY2" fmla="*/ 1164152 h 1164152"/>
              <a:gd name="connsiteX3" fmla="*/ 7821 w 866141"/>
              <a:gd name="connsiteY3" fmla="*/ 934007 h 1164152"/>
            </a:gdLst>
            <a:ahLst/>
            <a:cxnLst>
              <a:cxn ang="0">
                <a:pos x="connsiteX0" y="connsiteY0"/>
              </a:cxn>
              <a:cxn ang="0">
                <a:pos x="connsiteX1" y="connsiteY1"/>
              </a:cxn>
              <a:cxn ang="0">
                <a:pos x="connsiteX2" y="connsiteY2"/>
              </a:cxn>
              <a:cxn ang="0">
                <a:pos x="connsiteX3" y="connsiteY3"/>
              </a:cxn>
            </a:cxnLst>
            <a:rect l="l" t="t" r="r" b="b"/>
            <a:pathLst>
              <a:path w="866141" h="1164152">
                <a:moveTo>
                  <a:pt x="0" y="0"/>
                </a:moveTo>
                <a:lnTo>
                  <a:pt x="858319" y="230145"/>
                </a:lnTo>
                <a:lnTo>
                  <a:pt x="866141" y="1164152"/>
                </a:lnTo>
                <a:lnTo>
                  <a:pt x="7821" y="934007"/>
                </a:lnTo>
                <a:close/>
              </a:path>
            </a:pathLst>
          </a:custGeom>
          <a:solidFill>
            <a:schemeClr val="accent4">
              <a:lumMod val="60000"/>
              <a:lumOff val="4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200" dirty="0">
                <a:solidFill>
                  <a:srgbClr val="FFFFFF"/>
                </a:solidFill>
                <a:latin typeface="微软雅黑" pitchFamily="34" charset="-122"/>
                <a:ea typeface="微软雅黑" pitchFamily="34" charset="-122"/>
              </a:rPr>
              <a:t>运维</a:t>
            </a:r>
            <a:endParaRPr lang="en-US" altLang="zh-CN" sz="1200" dirty="0">
              <a:solidFill>
                <a:srgbClr val="FFFFFF"/>
              </a:solidFill>
              <a:latin typeface="微软雅黑" pitchFamily="34" charset="-122"/>
              <a:ea typeface="微软雅黑" pitchFamily="34" charset="-122"/>
            </a:endParaRPr>
          </a:p>
        </p:txBody>
      </p:sp>
      <p:pic>
        <p:nvPicPr>
          <p:cNvPr id="1026" name="Picture 2"/>
          <p:cNvPicPr>
            <a:picLocks noChangeAspect="1" noChangeArrowheads="1"/>
          </p:cNvPicPr>
          <p:nvPr/>
        </p:nvPicPr>
        <p:blipFill>
          <a:blip r:embed="rId19"/>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57200" y="1779661"/>
            <a:ext cx="8229600" cy="2564063"/>
          </a:xfrm>
        </p:spPr>
        <p:txBody>
          <a:bodyPr>
            <a:noAutofit/>
          </a:bodyPr>
          <a:lstStyle/>
          <a:p>
            <a:pPr lvl="1">
              <a:lnSpc>
                <a:spcPct val="150000"/>
              </a:lnSpc>
            </a:pPr>
            <a:r>
              <a:rPr lang="zh-CN" altLang="en-US" sz="2400" b="1"/>
              <a:t>先进技术对跨国禁运</a:t>
            </a:r>
            <a:endParaRPr lang="zh-CN" altLang="en-US" sz="2400" b="1" dirty="0"/>
          </a:p>
          <a:p>
            <a:pPr lvl="1">
              <a:lnSpc>
                <a:spcPct val="150000"/>
              </a:lnSpc>
            </a:pPr>
            <a:r>
              <a:rPr lang="zh-CN" altLang="en-US" sz="2800" b="1"/>
              <a:t>攻击威胁一视同仁</a:t>
            </a:r>
            <a:endParaRPr lang="en-US" altLang="zh-CN" sz="2800" b="1"/>
          </a:p>
          <a:p>
            <a:pPr>
              <a:lnSpc>
                <a:spcPct val="150000"/>
              </a:lnSpc>
            </a:pPr>
            <a:endParaRPr lang="zh-CN" altLang="en-US" sz="1400" dirty="0"/>
          </a:p>
        </p:txBody>
      </p:sp>
      <p:sp>
        <p:nvSpPr>
          <p:cNvPr id="6" name="标题 1"/>
          <p:cNvSpPr txBox="1"/>
          <p:nvPr/>
        </p:nvSpPr>
        <p:spPr bwMode="auto">
          <a:xfrm>
            <a:off x="76640" y="107158"/>
            <a:ext cx="8743832" cy="5893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r>
              <a:rPr lang="zh-CN" altLang="en-US" sz="2100" b="1" dirty="0">
                <a:solidFill>
                  <a:schemeClr val="accent2">
                    <a:lumMod val="60000"/>
                    <a:lumOff val="40000"/>
                  </a:schemeClr>
                </a:solidFill>
                <a:latin typeface="微软雅黑" pitchFamily="34" charset="-122"/>
                <a:ea typeface="微软雅黑" pitchFamily="34" charset="-122"/>
              </a:rPr>
              <a:t>痛点四：国内外安全技术差距与完全一致的</a:t>
            </a:r>
          </a:p>
          <a:p>
            <a:r>
              <a:rPr lang="zh-CN" altLang="en-US" sz="2100" b="1" dirty="0">
                <a:solidFill>
                  <a:schemeClr val="accent2">
                    <a:lumMod val="60000"/>
                    <a:lumOff val="40000"/>
                  </a:schemeClr>
                </a:solidFill>
                <a:latin typeface="微软雅黑" pitchFamily="34" charset="-122"/>
                <a:ea typeface="微软雅黑" pitchFamily="34" charset="-122"/>
              </a:rPr>
              <a:t>威胁环境之间的矛盾日益突出</a:t>
            </a:r>
          </a:p>
          <a:p>
            <a:pPr marL="941705" indent="-941705"/>
            <a:endParaRPr lang="zh-CN" altLang="en-US" sz="1800" b="1" dirty="0">
              <a:solidFill>
                <a:schemeClr val="accent2">
                  <a:lumMod val="60000"/>
                  <a:lumOff val="40000"/>
                </a:schemeClr>
              </a:solidFill>
              <a:latin typeface="微软雅黑" pitchFamily="34" charset="-122"/>
              <a:ea typeface="微软雅黑" pitchFamily="34" charset="-122"/>
            </a:endParaRPr>
          </a:p>
        </p:txBody>
      </p:sp>
      <p:pic>
        <p:nvPicPr>
          <p:cNvPr id="2" name="Picture 2"/>
          <p:cNvPicPr>
            <a:picLocks noChangeAspect="1" noChangeArrowheads="1"/>
          </p:cNvPicPr>
          <p:nvPr/>
        </p:nvPicPr>
        <p:blipFill>
          <a:blip r:embed="rId2"/>
          <a:srcRect/>
          <a:stretch>
            <a:fillRect/>
          </a:stretch>
        </p:blipFill>
        <p:spPr bwMode="auto">
          <a:xfrm>
            <a:off x="7524115" y="216535"/>
            <a:ext cx="1075690" cy="484505"/>
          </a:xfrm>
          <a:prstGeom prst="rect">
            <a:avLst/>
          </a:prstGeom>
          <a:noFill/>
          <a:ln w="9525">
            <a:noFill/>
            <a:miter lim="800000"/>
            <a:headEnd/>
            <a:tailEnd/>
          </a:ln>
          <a:effectLst/>
        </p:spPr>
      </p:pic>
    </p:spTree>
  </p:cSld>
  <p:clrMapOvr>
    <a:masterClrMapping/>
  </p:clrMapOvr>
  <p:transition spd="slow">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Other"/>
  <p:tag name="MH_ORDER" val="11"/>
</p:tagLst>
</file>

<file path=ppt/tags/tag10.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Other"/>
  <p:tag name="MH_ORDER" val="6"/>
</p:tagLst>
</file>

<file path=ppt/tags/tag11.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SubTitle"/>
  <p:tag name="MH_ORDER" val="3"/>
</p:tagLst>
</file>

<file path=ppt/tags/tag12.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Other"/>
  <p:tag name="MH_ORDER" val="7"/>
</p:tagLst>
</file>

<file path=ppt/tags/tag13.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Other"/>
  <p:tag name="MH_ORDER" val="8"/>
</p:tagLst>
</file>

<file path=ppt/tags/tag14.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SubTitle"/>
  <p:tag name="MH_ORDER" val="2"/>
</p:tagLst>
</file>

<file path=ppt/tags/tag15.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Other"/>
  <p:tag name="MH_ORDER" val="9"/>
</p:tagLst>
</file>

<file path=ppt/tags/tag16.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Other"/>
  <p:tag name="MH_ORDER" val="10"/>
</p:tagLst>
</file>

<file path=ppt/tags/tag17.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SubTitle"/>
  <p:tag name="MH_ORDER" val="1"/>
</p:tagLst>
</file>

<file path=ppt/tags/tag2.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SubTitle"/>
  <p:tag name="MH_ORDER" val="5"/>
</p:tagLst>
</file>

<file path=ppt/tags/tag3.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Other"/>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Other"/>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SubTitle"/>
  <p:tag name="MH_ORDER" val="5"/>
</p:tagLst>
</file>

<file path=ppt/tags/tag6.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Other"/>
  <p:tag name="MH_ORDER" val="3"/>
</p:tagLst>
</file>

<file path=ppt/tags/tag7.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Other"/>
  <p:tag name="MH_ORDER" val="4"/>
</p:tagLst>
</file>

<file path=ppt/tags/tag8.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SubTitle"/>
  <p:tag name="MH_ORDER" val="4"/>
</p:tagLst>
</file>

<file path=ppt/tags/tag9.xml><?xml version="1.0" encoding="utf-8"?>
<p:tagLst xmlns:a="http://schemas.openxmlformats.org/drawingml/2006/main" xmlns:r="http://schemas.openxmlformats.org/officeDocument/2006/relationships" xmlns:p="http://schemas.openxmlformats.org/presentationml/2006/main">
  <p:tag name="MH" val="20151016164806"/>
  <p:tag name="MH_LIBRARY" val="GRAPHIC"/>
  <p:tag name="MH_TYPE" val="Other"/>
  <p:tag name="MH_ORDER" val="5"/>
</p:tagLst>
</file>

<file path=ppt/theme/theme1.xml><?xml version="1.0" encoding="utf-8"?>
<a:theme xmlns:a="http://schemas.openxmlformats.org/drawingml/2006/main" name="Office 主题">
  <a:themeElements>
    <a:clrScheme name="凸显">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TotalTime>
  <Words>1710</Words>
  <Application>Microsoft Office PowerPoint</Application>
  <PresentationFormat>全屏显示(16:9)</PresentationFormat>
  <Paragraphs>176</Paragraphs>
  <Slides>21</Slides>
  <Notes>5</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21</vt:i4>
      </vt:variant>
    </vt:vector>
  </HeadingPairs>
  <TitlesOfParts>
    <vt:vector size="30" baseType="lpstr">
      <vt:lpstr>Microsoft YaHei UI</vt:lpstr>
      <vt:lpstr>方正正纤黑简体</vt:lpstr>
      <vt:lpstr>宋体</vt:lpstr>
      <vt:lpstr>微软雅黑</vt:lpstr>
      <vt:lpstr>幼圆</vt:lpstr>
      <vt:lpstr>Arial</vt:lpstr>
      <vt:lpstr>Calibri</vt:lpstr>
      <vt:lpstr>Wingdings 2</vt:lpstr>
      <vt:lpstr>Office 主题</vt:lpstr>
      <vt:lpstr>企业级网络安全的十大痛点与思考</vt:lpstr>
      <vt:lpstr>互联网的三十年</vt:lpstr>
      <vt:lpstr>万物互联时代与安全相关的几个特征</vt:lpstr>
      <vt:lpstr>绵延不绝的十大痛点</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思考</vt:lpstr>
      <vt:lpstr>PowerPoint 演示文稿</vt:lpstr>
      <vt:lpstr>PowerPoint 演示文稿</vt:lpstr>
      <vt:lpstr>热点之下的创新需求</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市场机会分析</dc:title>
  <dc:creator>licaihong</dc:creator>
  <cp:lastModifiedBy>qiang jiangrd</cp:lastModifiedBy>
  <cp:revision>321</cp:revision>
  <dcterms:created xsi:type="dcterms:W3CDTF">2013-04-22T06:08:00Z</dcterms:created>
  <dcterms:modified xsi:type="dcterms:W3CDTF">2017-07-21T04:29:23Z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2052-10.1.0.5777</vt:lpwstr>
  </property>
</Properties>
</file>

<file path=docProps/thumbnail.jpeg>
</file>